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83" r:id="rId6"/>
    <p:sldId id="310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0D54CD-03CD-4802-A81D-DA738F5842FA}">
          <p14:sldIdLst>
            <p14:sldId id="264"/>
            <p14:sldId id="283"/>
            <p14:sldId id="310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>
        <p:scale>
          <a:sx n="56" d="100"/>
          <a:sy n="56" d="100"/>
        </p:scale>
        <p:origin x="1472" y="1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4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D5339C-519D-4230-BF0C-1BF09A2FE2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82FE9-1227-454F-8FBE-5D49EEFEF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CD36-562E-4EEA-8B96-DB5FE3AB0DC1}" type="datetimeFigureOut">
              <a:rPr lang="en-US" smtClean="0"/>
              <a:t>9/9/20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515AC-387D-4DC2-8066-2F960E151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55534-4B86-498E-A9D9-C98A3290DC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5148-8ED6-434E-BA59-EF4832438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9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FA4AB-31E7-4D1C-A552-BCF9442B3075}" type="datetimeFigureOut">
              <a:rPr lang="en-US" smtClean="0"/>
              <a:t>9/9/20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33291-C0D9-4415-AEC4-F67D377A5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1507-A533-4F2E-B984-305D4E4F5CE4}" type="datetime1">
              <a:rPr lang="en-US" smtClean="0"/>
              <a:t>9/9/20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DD7-3FE8-4583-81CB-632D5267A8B4}" type="datetime1">
              <a:rPr lang="en-US" smtClean="0"/>
              <a:t>9/9/20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2273-1190-47FC-BA5A-981185797AF1}" type="datetime1">
              <a:rPr lang="en-US" smtClean="0"/>
              <a:t>9/9/20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B71-6DE2-4937-8AEC-8B1AE0DB59CF}" type="datetime1">
              <a:rPr lang="en-US" smtClean="0"/>
              <a:t>9/9/20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ADD7-A3CC-46CA-B4EE-B20DC19C65C4}" type="datetime1">
              <a:rPr lang="en-US" smtClean="0"/>
              <a:t>9/9/20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7653-8290-49FD-9716-A2C1CB6DA8FD}" type="datetime1">
              <a:rPr lang="en-US" smtClean="0"/>
              <a:t>9/9/20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2AA5-9729-4046-B4EA-C2E953FA8206}" type="datetime1">
              <a:rPr lang="en-US" smtClean="0"/>
              <a:t>9/9/20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96B-8B9A-4F98-8A4A-7B031A299951}" type="datetime1">
              <a:rPr lang="en-US" smtClean="0"/>
              <a:t>9/9/20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8B70-756A-47BE-81CE-FA952E7560EC}" type="datetime1">
              <a:rPr lang="en-US" smtClean="0"/>
              <a:t>9/9/20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19E4-4707-4D4C-84BE-F88B0E767A80}" type="datetime1">
              <a:rPr lang="en-US" smtClean="0"/>
              <a:t>9/9/20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93A0-19E1-47AC-8700-509B6BECB2CF}" type="datetime1">
              <a:rPr lang="en-US" smtClean="0"/>
              <a:t>9/9/20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CA45DD-0F6B-4F7F-AE06-73BBDCC76E66}" type="datetime1">
              <a:rPr lang="en-US" smtClean="0"/>
              <a:t>9/9/20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FDD9264-A478-4B82-A891-2BEA8BF9F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D755E9-CEF5-43A7-A514-4664F25F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F879CD-ED15-450F-B829-699C694D2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AD109C-FF75-4B48-9261-E741DD85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3" y="-1"/>
            <a:ext cx="12207825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6F81CA-1FCF-4076-9853-064F97F721A4}"/>
              </a:ext>
            </a:extLst>
          </p:cNvPr>
          <p:cNvSpPr/>
          <p:nvPr/>
        </p:nvSpPr>
        <p:spPr>
          <a:xfrm>
            <a:off x="-7913" y="768096"/>
            <a:ext cx="4642228" cy="5123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AEEE6-69AA-4811-8D2B-F84F74D46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71" y="1013765"/>
            <a:ext cx="4347859" cy="463191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ThreeT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rețele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locale </a:t>
            </a:r>
            <a:r>
              <a:rPr lang="en-US" sz="3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județul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Brașov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punerea</a:t>
            </a:r>
            <a:r>
              <a:rPr lang="en-US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US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patrimoniului</a:t>
            </a:r>
            <a:r>
              <a:rPr lang="en-US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cultural local </a:t>
            </a:r>
            <a:r>
              <a:rPr lang="en-US" sz="3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producatorilor</a:t>
            </a:r>
            <a:r>
              <a:rPr lang="en-US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Experiente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bun gust in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judetul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Brasov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avand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gastronomia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județul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Brașov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1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8075E-840E-4E62-B347-99597D9C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pc="-100" dirty="0">
                <a:solidFill>
                  <a:schemeClr val="tx1"/>
                </a:solidFill>
              </a:rPr>
              <a:t> </a:t>
            </a:r>
            <a:r>
              <a:rPr lang="en-US" sz="2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L10-L15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B1180D-66E6-48A6-A36B-545A0FD52225}"/>
              </a:ext>
            </a:extLst>
          </p:cNvPr>
          <p:cNvSpPr txBox="1"/>
          <p:nvPr/>
        </p:nvSpPr>
        <p:spPr>
          <a:xfrm>
            <a:off x="3613141" y="408225"/>
            <a:ext cx="8030018" cy="280076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Costuri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Costuri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deplasari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400 euro</a:t>
            </a:r>
          </a:p>
          <a:p>
            <a:pPr lvl="0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Remuneratie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coordonator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voluntariat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Remuneratii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coordonatori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bugetul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entitati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implicate</a:t>
            </a: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Signalistica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gastronomic 30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proprietar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gastronomic (30 x 50 euro = 1500 euro)</a:t>
            </a: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Panouri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informative 15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panouri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100 euro = 1500 euro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bugetul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entitati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implicate)</a:t>
            </a:r>
          </a:p>
          <a:p>
            <a:pPr lvl="0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formator 1 x 1000 euro (4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sesiuni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atrasa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intalniri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CJ Brasov si /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parteneri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F95601-B954-4935-B086-0B7FACCAE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41" y="3271706"/>
            <a:ext cx="4364789" cy="3507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E7DE7C-F503-4F5F-9B89-EDF461F98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132" y="3271706"/>
            <a:ext cx="4466106" cy="350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3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0AAE-03FD-4CBD-8BBF-B36FE93F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Promovarea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marketingul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traseului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L13-L18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38A85-3385-4C13-83BF-1DAC6E0D8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97" y="139553"/>
            <a:ext cx="2417507" cy="1614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B94669-A2CE-49D2-AC84-E5D174E4D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973" y="133016"/>
            <a:ext cx="2344092" cy="1614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3ECCB-CF4E-4B1C-8D08-6A3096790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934" y="133015"/>
            <a:ext cx="2422228" cy="16148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92AC28-BA2E-4928-9D9D-77A360E31408}"/>
              </a:ext>
            </a:extLst>
          </p:cNvPr>
          <p:cNvSpPr txBox="1"/>
          <p:nvPr/>
        </p:nvSpPr>
        <p:spPr>
          <a:xfrm>
            <a:off x="3509863" y="1858257"/>
            <a:ext cx="2947482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Stakehoderi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parteneri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AB1F60-9F4D-42FE-8D8A-0350872BF75C}"/>
              </a:ext>
            </a:extLst>
          </p:cNvPr>
          <p:cNvSpPr txBox="1"/>
          <p:nvPr/>
        </p:nvSpPr>
        <p:spPr>
          <a:xfrm>
            <a:off x="6583731" y="1858257"/>
            <a:ext cx="5090818" cy="48013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promovare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resurselor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promovare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parteneri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websiteuri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 media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subdomeniu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dedicat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brasovtourism.app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 media (Facebook, Instagram)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spot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promovare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brosuri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infotripuri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promovare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dedicate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ghizilor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reprezentanti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bloggeri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participanti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minim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evenimente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international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promovare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CB8686-7290-4A9A-B1FC-18A14E75E7F4}"/>
              </a:ext>
            </a:extLst>
          </p:cNvPr>
          <p:cNvSpPr txBox="1"/>
          <p:nvPr/>
        </p:nvSpPr>
        <p:spPr>
          <a:xfrm>
            <a:off x="3531129" y="2725431"/>
            <a:ext cx="2947482" cy="369331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Costuri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Subdomeniu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aplicatie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– 1500 euro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promovare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1500 euro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Brosuri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4000 euro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Harti – 3000 euro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Infotripuri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9000 euro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venituri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parteneri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Ministerul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turismului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Deplasari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evenimente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promovare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1000 euro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98F405-928F-463A-8AFC-18C7DF0D9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8031" y="133015"/>
            <a:ext cx="1446994" cy="20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9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B15F-A221-4CDC-A60C-700BD590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" y="1123837"/>
            <a:ext cx="3285460" cy="46011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SUSTENABILITATE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 3 ani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64BE4-6CE8-4425-907F-551CF89E2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096" y="272569"/>
            <a:ext cx="6125240" cy="4828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5D78EE-37B6-4046-8EE7-0346C825A8D3}"/>
              </a:ext>
            </a:extLst>
          </p:cNvPr>
          <p:cNvSpPr txBox="1"/>
          <p:nvPr/>
        </p:nvSpPr>
        <p:spPr>
          <a:xfrm>
            <a:off x="3944680" y="5284382"/>
            <a:ext cx="757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 Gastro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autorizarea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minim 30 de puncta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EC5BC-C572-45EA-8300-F8B3DDBDB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340" y="0"/>
            <a:ext cx="2734660" cy="21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3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6D33-594D-4E21-9F3A-7DE78E06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b="1" dirty="0"/>
              <a:t>ThreeT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Context/ </a:t>
            </a:r>
            <a:r>
              <a:rPr lang="en-US" dirty="0" err="1"/>
              <a:t>Justificare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5CF728-4A7B-4950-9499-BA3EBB874AAF}"/>
              </a:ext>
            </a:extLst>
          </p:cNvPr>
          <p:cNvSpPr/>
          <p:nvPr/>
        </p:nvSpPr>
        <p:spPr>
          <a:xfrm>
            <a:off x="3626125" y="700902"/>
            <a:ext cx="2474637" cy="4987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Puncte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tari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E204EE-F052-4CB6-A2E1-84B593270B26}"/>
              </a:ext>
            </a:extLst>
          </p:cNvPr>
          <p:cNvSpPr txBox="1"/>
          <p:nvPr/>
        </p:nvSpPr>
        <p:spPr>
          <a:xfrm>
            <a:off x="3620294" y="1212522"/>
            <a:ext cx="2480469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Buzaului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atractiva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Romania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diversitate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multiculturalitate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rural si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ecoturism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pensiunile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sasesti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Producatori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zona gastro-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A04BA4-D2E5-40A1-941A-DE1C7B9A0631}"/>
              </a:ext>
            </a:extLst>
          </p:cNvPr>
          <p:cNvSpPr txBox="1"/>
          <p:nvPr/>
        </p:nvSpPr>
        <p:spPr>
          <a:xfrm>
            <a:off x="6344295" y="1194309"/>
            <a:ext cx="2514602" cy="45089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Punerea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melanjului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gastronomic local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Valorificarea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montane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evenimente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brunchuri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degustari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pachete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PGL,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producatori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gastro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Identitate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Gastro Local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5C399B-7535-43DA-A10B-A58A108AF966}"/>
              </a:ext>
            </a:extLst>
          </p:cNvPr>
          <p:cNvSpPr/>
          <p:nvPr/>
        </p:nvSpPr>
        <p:spPr>
          <a:xfrm>
            <a:off x="6344296" y="700418"/>
            <a:ext cx="2514601" cy="4987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Ce </a:t>
            </a:r>
            <a:r>
              <a:rPr lang="en-US" b="1" dirty="0" err="1">
                <a:solidFill>
                  <a:schemeClr val="tx1"/>
                </a:solidFill>
              </a:rPr>
              <a:t>urmarim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5F4EDD-A23F-478F-A06A-68ACDB137BF3}"/>
              </a:ext>
            </a:extLst>
          </p:cNvPr>
          <p:cNvSpPr/>
          <p:nvPr/>
        </p:nvSpPr>
        <p:spPr>
          <a:xfrm>
            <a:off x="9102429" y="695545"/>
            <a:ext cx="2127546" cy="4987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Ce ne-a inspirit din SV-</a:t>
            </a:r>
            <a:r>
              <a:rPr lang="en-US" b="1" dirty="0" err="1">
                <a:solidFill>
                  <a:schemeClr val="tx1"/>
                </a:solidFill>
              </a:rPr>
              <a:t>uri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652755-6C2A-41FF-918B-EE85971031E3}"/>
              </a:ext>
            </a:extLst>
          </p:cNvPr>
          <p:cNvSpPr txBox="1"/>
          <p:nvPr/>
        </p:nvSpPr>
        <p:spPr>
          <a:xfrm>
            <a:off x="9102429" y="1212522"/>
            <a:ext cx="2127546" cy="3031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Dingli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Heritage Trail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Malta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Tourist Passport,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Kujawsko-Pomorskie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Constellation of good places - Polonia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mare di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agrumim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(Elba) -Italia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3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B203-6FBF-174C-902D-ABBCAA4B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Dingli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Heritage Trail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67B2F0-11DE-C549-A140-5907F5F50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71" y="4324112"/>
            <a:ext cx="1632322" cy="217643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8980EB-DE43-F54A-8231-5D3D6A744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90" y="3056087"/>
            <a:ext cx="2185875" cy="2914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3D04A8-1A37-2E47-AE1F-9313B9938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518" y="3424428"/>
            <a:ext cx="2185875" cy="2914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A0371A-696D-4745-B1A0-E69EA044C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593" y="3792769"/>
            <a:ext cx="2185875" cy="2914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22EEB3-3C4A-DB4B-BDF5-40D06A44F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1175" y="3056087"/>
            <a:ext cx="2185875" cy="2914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213BFE-260C-0946-B69C-CAD6A4393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271" y="108763"/>
            <a:ext cx="3887313" cy="2615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79707-5FC7-CC43-9D35-0415103647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8466" y="3424428"/>
            <a:ext cx="2185875" cy="29145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D55CAF0-EEAE-4847-AACF-086F93E8815D}"/>
              </a:ext>
            </a:extLst>
          </p:cNvPr>
          <p:cNvSpPr/>
          <p:nvPr/>
        </p:nvSpPr>
        <p:spPr>
          <a:xfrm>
            <a:off x="4320540" y="33694"/>
            <a:ext cx="73362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o-RO" sz="2400" dirty="0"/>
              <a:t>Centrul de Interpretare poate sa ofere un rol vital de </a:t>
            </a:r>
            <a:r>
              <a:rPr lang="ro-RO" sz="2400" dirty="0" err="1"/>
              <a:t>educatie</a:t>
            </a:r>
            <a:r>
              <a:rPr lang="ro-RO" sz="2400" dirty="0"/>
              <a:t> </a:t>
            </a:r>
            <a:r>
              <a:rPr lang="ro-RO" sz="2400" dirty="0" err="1"/>
              <a:t>avand</a:t>
            </a:r>
            <a:r>
              <a:rPr lang="ro-RO" sz="2400" dirty="0"/>
              <a:t> ca </a:t>
            </a:r>
            <a:r>
              <a:rPr lang="ro-RO" sz="2400" dirty="0" err="1"/>
              <a:t>procupari</a:t>
            </a:r>
            <a:r>
              <a:rPr lang="ro-RO" sz="2400" dirty="0"/>
              <a:t> forme alternative si durabile de turism  care lipsesc </a:t>
            </a:r>
            <a:r>
              <a:rPr lang="ro-RO" sz="2400" dirty="0" err="1"/>
              <a:t>intr-o</a:t>
            </a:r>
            <a:r>
              <a:rPr lang="ro-RO" sz="2400" dirty="0"/>
              <a:t> zona mai retrasa...dar care are </a:t>
            </a:r>
            <a:r>
              <a:rPr lang="ro-RO" sz="2400" dirty="0" err="1"/>
              <a:t>potentialul</a:t>
            </a:r>
            <a:r>
              <a:rPr lang="ro-RO" sz="2400" dirty="0"/>
              <a:t> de a seta standarde pentru centre similare in toata </a:t>
            </a:r>
            <a:r>
              <a:rPr lang="ro-RO" sz="2400" dirty="0" err="1"/>
              <a:t>deatinatia</a:t>
            </a:r>
            <a:r>
              <a:rPr lang="ro-RO" sz="2400" dirty="0"/>
              <a:t> turistica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o-RO" sz="2400" dirty="0"/>
              <a:t>Gestionat de localnici </a:t>
            </a:r>
            <a:r>
              <a:rPr lang="ro-RO" sz="2400" dirty="0" err="1"/>
              <a:t>creaza</a:t>
            </a:r>
            <a:r>
              <a:rPr lang="ro-RO" sz="2400" dirty="0"/>
              <a:t> o </a:t>
            </a:r>
            <a:r>
              <a:rPr lang="ro-RO" sz="2400" dirty="0" err="1"/>
              <a:t>experienta</a:t>
            </a:r>
            <a:r>
              <a:rPr lang="ro-RO" sz="2400" dirty="0"/>
              <a:t> autentica, presupune dialogul partenerilor locali si </a:t>
            </a:r>
            <a:r>
              <a:rPr lang="ro-RO" sz="2400" dirty="0" err="1"/>
              <a:t>revtalizeaza</a:t>
            </a:r>
            <a:r>
              <a:rPr lang="ro-RO" sz="2400" dirty="0"/>
              <a:t> </a:t>
            </a:r>
            <a:r>
              <a:rPr lang="ro-RO" sz="2400" dirty="0" err="1"/>
              <a:t>traditiile</a:t>
            </a:r>
            <a:r>
              <a:rPr lang="ro-RO" sz="2400" dirty="0"/>
              <a:t> </a:t>
            </a:r>
            <a:r>
              <a:rPr lang="ro-RO" sz="2400" dirty="0" err="1"/>
              <a:t>gastonomice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251267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B454D8-5C82-48F8-93A9-39F84E80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56" y="1128712"/>
            <a:ext cx="3118108" cy="4600575"/>
          </a:xfrm>
        </p:spPr>
        <p:txBody>
          <a:bodyPr>
            <a:normAutofit/>
          </a:bodyPr>
          <a:lstStyle/>
          <a:p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</a:t>
            </a: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Ghid</a:t>
            </a: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bune</a:t>
            </a: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practici</a:t>
            </a: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igiena</a:t>
            </a: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32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productie</a:t>
            </a: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culinara</a:t>
            </a:r>
            <a:b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 </a:t>
            </a:r>
            <a:r>
              <a:rPr lang="en-US" sz="2800" spc="-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iți</a:t>
            </a:r>
            <a:r>
              <a:rPr lang="en-US" sz="2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deschizi</a:t>
            </a:r>
            <a:r>
              <a:rPr lang="en-US" sz="2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PGL</a:t>
            </a:r>
            <a:br>
              <a:rPr lang="en-US" sz="2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L1-L5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13EC8-53D1-48EA-BCE6-E1FE5DA61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494" y="194873"/>
            <a:ext cx="4707120" cy="3138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3F5D0C-B488-4C1A-AA53-1D2E49E36FBA}"/>
              </a:ext>
            </a:extLst>
          </p:cNvPr>
          <p:cNvSpPr txBox="1"/>
          <p:nvPr/>
        </p:nvSpPr>
        <p:spPr>
          <a:xfrm>
            <a:off x="3732028" y="559870"/>
            <a:ext cx="3359888" cy="1477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Stakehoderi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CJ BV (facilitator), ANSVSA/ DSVSA,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Buzaului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asociatii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ecoturism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agroturism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prestatori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EA8DE-5B2A-47CF-9649-D69BDA4E5C85}"/>
              </a:ext>
            </a:extLst>
          </p:cNvPr>
          <p:cNvSpPr txBox="1"/>
          <p:nvPr/>
        </p:nvSpPr>
        <p:spPr>
          <a:xfrm>
            <a:off x="3732028" y="2537526"/>
            <a:ext cx="3359888" cy="39395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actiunii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intlniri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Extinderea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identitatii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unitare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PGL-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urilor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”Gastro Local”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Ghid</a:t>
            </a:r>
            <a:r>
              <a:rPr lang="en-US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bune</a:t>
            </a:r>
            <a:r>
              <a:rPr lang="en-US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practice de </a:t>
            </a:r>
            <a:r>
              <a:rPr lang="en-US" b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igiena</a:t>
            </a:r>
            <a:r>
              <a:rPr lang="en-US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b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productie</a:t>
            </a:r>
            <a:r>
              <a:rPr lang="en-US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culinara</a:t>
            </a:r>
            <a:r>
              <a:rPr lang="en-US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b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capitol / </a:t>
            </a:r>
            <a:r>
              <a:rPr lang="en-US" b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D68C3F-B2AD-45E8-8534-972BEE73930A}"/>
              </a:ext>
            </a:extLst>
          </p:cNvPr>
          <p:cNvSpPr txBox="1"/>
          <p:nvPr/>
        </p:nvSpPr>
        <p:spPr>
          <a:xfrm>
            <a:off x="7258494" y="3645522"/>
            <a:ext cx="4798050" cy="28315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Costuri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1000 euro (CJ BV,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stakeholderi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deplasari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Remuneratie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coordonator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voluntariat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2500 euro (cost expert,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transport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 electronic 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tiparit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(design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tiparire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1500 euro</a:t>
            </a:r>
          </a:p>
        </p:txBody>
      </p:sp>
    </p:spTree>
    <p:extLst>
      <p:ext uri="{BB962C8B-B14F-4D97-AF65-F5344CB8AC3E}">
        <p14:creationId xmlns:p14="http://schemas.microsoft.com/office/powerpoint/2010/main" val="295944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1CBECD-BE10-4F23-A5C4-3C685FA8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23" y="1617809"/>
            <a:ext cx="3118108" cy="3379493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locațiilor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cu potential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L1-L6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42EEA1-E27A-41CF-80BD-8DDCA6CE0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979" y="240561"/>
            <a:ext cx="3535327" cy="26514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9F17D8-38ED-4791-99BB-1CB1F174C1A1}"/>
              </a:ext>
            </a:extLst>
          </p:cNvPr>
          <p:cNvSpPr txBox="1"/>
          <p:nvPr/>
        </p:nvSpPr>
        <p:spPr>
          <a:xfrm>
            <a:off x="3467983" y="240561"/>
            <a:ext cx="4486942" cy="63401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pornind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experientele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partenerilor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(Malta, Italia, Polonia) si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Buzaului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mapare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judetului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Brașov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identificarea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zonelor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ecoturism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agroturism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cu potential de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puncta/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 (POI Gastro)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baze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date cu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locatiile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cazare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ferme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aborda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concept si a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micilor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productatori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resursele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aprovizionare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intalniri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Identificarea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 20 de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locatii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indeplinesc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criteriile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definite la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 5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 Gastro pe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teritoriul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judetului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provizorie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 Gastro Local, cu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localizarea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punctelor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existente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harti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micilor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producatori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 Gastro Local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 20 de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prezentare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identificate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text+fotografii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 5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prezentare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 Gastro  Local (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punctele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atractie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zonele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respective,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producatori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artizani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ghizi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evenimente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care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intregi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oferta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actiune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7EF64-C9C2-4F41-922F-7986628C7738}"/>
              </a:ext>
            </a:extLst>
          </p:cNvPr>
          <p:cNvSpPr txBox="1"/>
          <p:nvPr/>
        </p:nvSpPr>
        <p:spPr>
          <a:xfrm>
            <a:off x="8179978" y="4118235"/>
            <a:ext cx="3535327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Costuri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intalniri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700 euro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deplasari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Remuneratie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coordonator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voluntariat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coordonatori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bugetul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entitati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implicate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0CDC5E-69B2-4555-BDB5-5243E2868410}"/>
              </a:ext>
            </a:extLst>
          </p:cNvPr>
          <p:cNvSpPr txBox="1"/>
          <p:nvPr/>
        </p:nvSpPr>
        <p:spPr>
          <a:xfrm>
            <a:off x="8179978" y="3045945"/>
            <a:ext cx="3535327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Stakehoderi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CJ Brasov, UAT-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judetul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Brasov, DSVSA,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asociatii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asociatii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producatori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2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B9CF8D-D934-4333-8B42-25B4191F068D}"/>
              </a:ext>
            </a:extLst>
          </p:cNvPr>
          <p:cNvSpPr txBox="1"/>
          <p:nvPr/>
        </p:nvSpPr>
        <p:spPr>
          <a:xfrm>
            <a:off x="239484" y="2460171"/>
            <a:ext cx="2623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NUCLEE POI GASTRO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exemplificare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7EF9CB-8E47-42A8-812E-1C53FBEE3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968" y="681254"/>
            <a:ext cx="6504214" cy="512748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77D421-B250-4E87-84B5-012601E8BB0B}"/>
              </a:ext>
            </a:extLst>
          </p:cNvPr>
          <p:cNvSpPr/>
          <p:nvPr/>
        </p:nvSpPr>
        <p:spPr>
          <a:xfrm>
            <a:off x="9522278" y="3940629"/>
            <a:ext cx="1719943" cy="156966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27FF6AC-3A2B-4B25-81F2-A75044BCC720}"/>
              </a:ext>
            </a:extLst>
          </p:cNvPr>
          <p:cNvSpPr/>
          <p:nvPr/>
        </p:nvSpPr>
        <p:spPr>
          <a:xfrm>
            <a:off x="10330543" y="2917371"/>
            <a:ext cx="1621972" cy="1175658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D0120-5150-46C4-ADC1-5CD6F9BB3E28}"/>
              </a:ext>
            </a:extLst>
          </p:cNvPr>
          <p:cNvSpPr txBox="1"/>
          <p:nvPr/>
        </p:nvSpPr>
        <p:spPr>
          <a:xfrm>
            <a:off x="10814695" y="3017299"/>
            <a:ext cx="968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10/15 PGL create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AB2A5F-F2CA-48EC-A343-6C71A1D82915}"/>
              </a:ext>
            </a:extLst>
          </p:cNvPr>
          <p:cNvSpPr/>
          <p:nvPr/>
        </p:nvSpPr>
        <p:spPr>
          <a:xfrm>
            <a:off x="6498771" y="4046311"/>
            <a:ext cx="1521278" cy="146397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64EDC0-BF99-4172-8D46-8D8825A7DA18}"/>
              </a:ext>
            </a:extLst>
          </p:cNvPr>
          <p:cNvSpPr/>
          <p:nvPr/>
        </p:nvSpPr>
        <p:spPr>
          <a:xfrm>
            <a:off x="6945371" y="741683"/>
            <a:ext cx="1431407" cy="13855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803CB9-B3A5-46C6-8ACC-838FA3D585D3}"/>
              </a:ext>
            </a:extLst>
          </p:cNvPr>
          <p:cNvSpPr/>
          <p:nvPr/>
        </p:nvSpPr>
        <p:spPr>
          <a:xfrm>
            <a:off x="4178595" y="2558625"/>
            <a:ext cx="1392358" cy="137274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529C06-117B-4781-BF04-5A651AFCD9F9}"/>
              </a:ext>
            </a:extLst>
          </p:cNvPr>
          <p:cNvSpPr/>
          <p:nvPr/>
        </p:nvSpPr>
        <p:spPr>
          <a:xfrm>
            <a:off x="8011456" y="2409491"/>
            <a:ext cx="1317204" cy="117565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7AC91F-1534-4260-AA45-BE852BDAB23B}"/>
              </a:ext>
            </a:extLst>
          </p:cNvPr>
          <p:cNvSpPr/>
          <p:nvPr/>
        </p:nvSpPr>
        <p:spPr>
          <a:xfrm>
            <a:off x="6182401" y="2058536"/>
            <a:ext cx="1023142" cy="105961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1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BE81-70E9-45A9-A626-8D9DDE61A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8" y="1128408"/>
            <a:ext cx="3179136" cy="4601183"/>
          </a:xfrm>
        </p:spPr>
        <p:txBody>
          <a:bodyPr>
            <a:normAutofit/>
          </a:bodyPr>
          <a:lstStyle/>
          <a:p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Sesiuni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interesati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spc="-100" dirty="0"/>
            </a:br>
            <a:br>
              <a:rPr lang="en-US" sz="2800" spc="-100" dirty="0">
                <a:solidFill>
                  <a:schemeClr val="tx1"/>
                </a:solidFill>
              </a:rPr>
            </a:br>
            <a:r>
              <a:rPr lang="en-US" sz="2800" spc="-100" dirty="0">
                <a:solidFill>
                  <a:schemeClr val="tx1"/>
                </a:solidFill>
              </a:rPr>
              <a:t> </a:t>
            </a:r>
            <a:r>
              <a:rPr lang="en-US" sz="2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L6-L12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19BE2-BDC7-4D35-B19C-F43F04FF94CF}"/>
              </a:ext>
            </a:extLst>
          </p:cNvPr>
          <p:cNvSpPr txBox="1"/>
          <p:nvPr/>
        </p:nvSpPr>
        <p:spPr>
          <a:xfrm>
            <a:off x="3583172" y="357852"/>
            <a:ext cx="5167423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Stakehoderi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reprezentanti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locații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cu potential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DSVSA,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executiva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14BE7B-F088-4955-A9A9-3C63438C5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438" y="955408"/>
            <a:ext cx="3017579" cy="4518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ECA6CC-94A3-45C5-844A-CE4C26B1B6D5}"/>
              </a:ext>
            </a:extLst>
          </p:cNvPr>
          <p:cNvSpPr txBox="1"/>
          <p:nvPr/>
        </p:nvSpPr>
        <p:spPr>
          <a:xfrm>
            <a:off x="3583171" y="1304238"/>
            <a:ext cx="5167421" cy="42780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Ghidului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igiena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culinara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legislatiei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 5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sesiuni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reprezentantii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locaților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potential de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autoritatilor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desemnate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 Gastro –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corecta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precum si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care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locatii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Autorizarea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minim 20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minim 10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trasee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consacrate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trasee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biciclete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drumetie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judetul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Brasov,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fortificatiilor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E9C46-E10F-4ED1-B964-22D9980BFD39}"/>
              </a:ext>
            </a:extLst>
          </p:cNvPr>
          <p:cNvSpPr txBox="1"/>
          <p:nvPr/>
        </p:nvSpPr>
        <p:spPr>
          <a:xfrm>
            <a:off x="3583172" y="5605389"/>
            <a:ext cx="5167421" cy="11079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Costuri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Formatori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x 100 euro = 500 euro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fonduri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Visegrad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Intalniri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parteneri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81B754-FD48-4AAF-9F7F-E1D4E168E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173" y="5021522"/>
            <a:ext cx="2626242" cy="1750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0FF65B-E806-43C6-AC93-1CE4ADAF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retelei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initializarea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L8-L12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DFCD48-6CD3-4753-881F-6069CB973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415" y="5021522"/>
            <a:ext cx="3064158" cy="1723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1007EA-54C8-427A-ADAE-11CBD5657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573" y="4994387"/>
            <a:ext cx="2282737" cy="17134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70DAA0-C86A-4155-B260-49BEB6CC29FD}"/>
              </a:ext>
            </a:extLst>
          </p:cNvPr>
          <p:cNvSpPr txBox="1"/>
          <p:nvPr/>
        </p:nvSpPr>
        <p:spPr>
          <a:xfrm>
            <a:off x="7857460" y="1140370"/>
            <a:ext cx="366695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Stakehoderi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create,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asociatii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executiva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0E31FB-05DA-490C-94B1-4ABA632CB287}"/>
              </a:ext>
            </a:extLst>
          </p:cNvPr>
          <p:cNvSpPr txBox="1"/>
          <p:nvPr/>
        </p:nvSpPr>
        <p:spPr>
          <a:xfrm>
            <a:off x="3583173" y="364725"/>
            <a:ext cx="4136065" cy="452431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Conceperea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traseu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gastronomic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judetului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promovarii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unitare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oferta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judetului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Finalizarea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hartii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 Gastro Local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Judetul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 in format electronic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valorificarea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rutei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create.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Diseminarea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hartii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UAT-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factorii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interesati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(CIT-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ghizi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agentii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turism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Ministerul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Turismului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public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regionale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promovare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soft mobility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conectarea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traseului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gastronomic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DA802-E706-4FDE-9503-86F1DA27C063}"/>
              </a:ext>
            </a:extLst>
          </p:cNvPr>
          <p:cNvSpPr txBox="1"/>
          <p:nvPr/>
        </p:nvSpPr>
        <p:spPr>
          <a:xfrm>
            <a:off x="7857461" y="3047445"/>
            <a:ext cx="366695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Costuri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furnizor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extern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concept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1000 euro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Visegrad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UAT-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18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5716-713F-4ED2-8943-1E555110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pc="-100" dirty="0">
                <a:solidFill>
                  <a:schemeClr val="tx1"/>
                </a:solidFill>
              </a:rPr>
              <a:t> </a:t>
            </a:r>
            <a:r>
              <a:rPr lang="en-US" sz="2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L10-L15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BF762-53AF-419D-9BD2-99EEDAF88E0B}"/>
              </a:ext>
            </a:extLst>
          </p:cNvPr>
          <p:cNvSpPr txBox="1"/>
          <p:nvPr/>
        </p:nvSpPr>
        <p:spPr>
          <a:xfrm>
            <a:off x="3532187" y="158588"/>
            <a:ext cx="4378436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Stakehoderi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locale, puncta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create,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executiva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51CD2-60A6-4387-909B-0395609B14C0}"/>
              </a:ext>
            </a:extLst>
          </p:cNvPr>
          <p:cNvSpPr txBox="1"/>
          <p:nvPr/>
        </p:nvSpPr>
        <p:spPr>
          <a:xfrm>
            <a:off x="3532187" y="951324"/>
            <a:ext cx="4378436" cy="55707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vizite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nucleele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Gatro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intalniri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reprezentantii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autoritati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din care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document cu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inventarul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necesarul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investitii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semnalizarea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punctelor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serviciilor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gastronomice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 si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imbunatatirea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calitatii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experientei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vizitatorilor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intreaga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dezvoltata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judetului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document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suport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zone/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infrastructurii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marcare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marcare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traseului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jurul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 Gastro si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conectare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intermediul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mijloacelor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transport public.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Amplasarea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minim 30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semnalizare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gastronomic”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unitare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+ 15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buzaului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82FFE-CF8D-4563-9288-ACF63C1F3CD5}"/>
              </a:ext>
            </a:extLst>
          </p:cNvPr>
          <p:cNvSpPr txBox="1"/>
          <p:nvPr/>
        </p:nvSpPr>
        <p:spPr>
          <a:xfrm>
            <a:off x="8013149" y="2767206"/>
            <a:ext cx="4178850" cy="37548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Amplasarea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minim 15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panouri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teritoriul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 Gastro (3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Marcarea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km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traseu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Sesiuni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reprezentanti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CIT-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ghizi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agentii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turism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incoming;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minim 4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sesiuni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reprezentanti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CIT-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ghizi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agentii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turism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incoming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traseu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gastronomic si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oferta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traseului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minim 50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lucratori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sectorul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turistic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15508-8F46-4A42-8BAF-A852EB14F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149" y="158588"/>
            <a:ext cx="4178851" cy="2004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C4AD05-9433-4360-BD73-87CA3736B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904" y="1111101"/>
            <a:ext cx="1756095" cy="13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6380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A9C098-A058-4A59-AA77-E2402053F600}">
  <ds:schemaRefs>
    <ds:schemaRef ds:uri="http://www.w3.org/XML/1998/namespace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D8AF61-0EFE-4B67-AC63-165AA360F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EA0254-3646-4633-AE89-92733C2D69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1574</Words>
  <Application>Microsoft Macintosh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Wingdings</vt:lpstr>
      <vt:lpstr>Wingdings 2</vt:lpstr>
      <vt:lpstr>Frame</vt:lpstr>
      <vt:lpstr>ThreeT  Crearea unei rețele de puncte gastronomice locale în județul Brașov (punerea în valoare a patrimoniului cultural local și a producatorilor)   Experiente cu bun gust in judetul Brasov - crearea unei rute culturale avand ca tema principala gastronomia locala în județul Brașov.</vt:lpstr>
      <vt:lpstr>ThreeT   Context/ Justificare</vt:lpstr>
      <vt:lpstr>Dingli Heritage Trail </vt:lpstr>
      <vt:lpstr>  1. Realizare Ghid de bune practici de igiena si productie culinara  Cum iți deschizi un PGL L1-L5</vt:lpstr>
      <vt:lpstr>  2. Identificarea zonelor/locațiilor  cu potential de dezvoltare puncte gastronomice locale     L1-L6</vt:lpstr>
      <vt:lpstr>PowerPoint Presentation</vt:lpstr>
      <vt:lpstr>  3. Sesiuni de informare si formare factori interesati    L6-L12</vt:lpstr>
      <vt:lpstr>  4.  Realizarea retelei de puncte/servicii gastronomice si initializarea unei rute turistice    L8-L12</vt:lpstr>
      <vt:lpstr>  5. Identificarea nevoilor de infrastructura, marcare si informare si dezvoltarea acesteia   L10-L15</vt:lpstr>
      <vt:lpstr>  5. Identificarea nevoilor de infrastructura, marcare si informare si dezvoltarea acesteia   L10-L15</vt:lpstr>
      <vt:lpstr> 5. Promovarea si marketingul traseului   L13-L18</vt:lpstr>
      <vt:lpstr>SUSTENABILITATE  minim 3 ani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2020-05-13T07:46:00Z</dcterms:created>
  <dcterms:modified xsi:type="dcterms:W3CDTF">2020-09-09T21:05:16Z</dcterms:modified>
</cp:coreProperties>
</file>