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 id="2147483673" r:id="rId3"/>
    <p:sldMasterId id="2147483674" r:id="rId4"/>
    <p:sldMasterId id="2147483675" r:id="rId5"/>
  </p:sldMasterIdLst>
  <p:notesMasterIdLst>
    <p:notesMasterId r:id="rId33"/>
  </p:notesMasterIdLst>
  <p:handoutMasterIdLst>
    <p:handoutMasterId r:id="rId34"/>
  </p:handoutMasterIdLst>
  <p:sldIdLst>
    <p:sldId id="260" r:id="rId6"/>
    <p:sldId id="296" r:id="rId7"/>
    <p:sldId id="292" r:id="rId8"/>
    <p:sldId id="297" r:id="rId9"/>
    <p:sldId id="298" r:id="rId10"/>
    <p:sldId id="294" r:id="rId11"/>
    <p:sldId id="295" r:id="rId12"/>
    <p:sldId id="293" r:id="rId13"/>
    <p:sldId id="280" r:id="rId14"/>
    <p:sldId id="281" r:id="rId15"/>
    <p:sldId id="282" r:id="rId16"/>
    <p:sldId id="283" r:id="rId17"/>
    <p:sldId id="284" r:id="rId18"/>
    <p:sldId id="285" r:id="rId19"/>
    <p:sldId id="286" r:id="rId20"/>
    <p:sldId id="287" r:id="rId21"/>
    <p:sldId id="288" r:id="rId22"/>
    <p:sldId id="289" r:id="rId23"/>
    <p:sldId id="290" r:id="rId24"/>
    <p:sldId id="329" r:id="rId25"/>
    <p:sldId id="362" r:id="rId26"/>
    <p:sldId id="363" r:id="rId27"/>
    <p:sldId id="364" r:id="rId28"/>
    <p:sldId id="365" r:id="rId29"/>
    <p:sldId id="366" r:id="rId30"/>
    <p:sldId id="367" r:id="rId31"/>
    <p:sldId id="291"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0732A8-F4E9-4506-9020-831290EDF283}">
  <a:tblStyle styleId="{190732A8-F4E9-4506-9020-831290EDF28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5E6"/>
          </a:solidFill>
        </a:fill>
      </a:tcStyle>
    </a:wholeTbl>
    <a:band1H>
      <a:tcTxStyle/>
      <a:tcStyle>
        <a:tcBdr/>
        <a:fill>
          <a:solidFill>
            <a:srgbClr val="FEEACA"/>
          </a:solidFill>
        </a:fill>
      </a:tcStyle>
    </a:band1H>
    <a:band2H>
      <a:tcTxStyle/>
      <a:tcStyle>
        <a:tcBdr/>
      </a:tcStyle>
    </a:band2H>
    <a:band1V>
      <a:tcTxStyle/>
      <a:tcStyle>
        <a:tcBdr/>
        <a:fill>
          <a:solidFill>
            <a:srgbClr val="FEEA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5" autoAdjust="0"/>
    <p:restoredTop sz="94660"/>
  </p:normalViewPr>
  <p:slideViewPr>
    <p:cSldViewPr>
      <p:cViewPr varScale="1">
        <p:scale>
          <a:sx n="72" d="100"/>
          <a:sy n="72" d="100"/>
        </p:scale>
        <p:origin x="112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B36A30-046C-4501-8AE4-6666B8DB7066}" type="datetimeFigureOut">
              <a:rPr lang="en-US" smtClean="0"/>
              <a:t>9/21/2020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5873CE-814D-421E-BC78-A38FED885184}" type="slidenum">
              <a:rPr lang="en-GB" smtClean="0"/>
              <a:t>‹#›</a:t>
            </a:fld>
            <a:endParaRPr lang="en-GB"/>
          </a:p>
        </p:txBody>
      </p:sp>
    </p:spTree>
    <p:extLst>
      <p:ext uri="{BB962C8B-B14F-4D97-AF65-F5344CB8AC3E}">
        <p14:creationId xmlns:p14="http://schemas.microsoft.com/office/powerpoint/2010/main" val="5220073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1830050"/>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7295" y="4436999"/>
            <a:ext cx="5658364" cy="4203473"/>
          </a:xfrm>
          <a:prstGeom prst="rect">
            <a:avLst/>
          </a:prstGeom>
        </p:spPr>
        <p:txBody>
          <a:bodyPr spcFirstLastPara="1" wrap="square" lIns="93756" tIns="93756" rIns="93756" bIns="93756" anchor="t" anchorCtr="0">
            <a:noAutofit/>
          </a:bodyPr>
          <a:lstStyle/>
          <a:p>
            <a:endParaRPr dirty="0"/>
          </a:p>
        </p:txBody>
      </p:sp>
      <p:sp>
        <p:nvSpPr>
          <p:cNvPr id="152" name="Shape 152"/>
          <p:cNvSpPr>
            <a:spLocks noGrp="1" noRot="1" noChangeAspect="1"/>
          </p:cNvSpPr>
          <p:nvPr>
            <p:ph type="sldImg" idx="2"/>
          </p:nvPr>
        </p:nvSpPr>
        <p:spPr>
          <a:xfrm>
            <a:off x="1201738" y="700088"/>
            <a:ext cx="4670425" cy="3503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477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7295" y="4436999"/>
            <a:ext cx="5658364" cy="4203473"/>
          </a:xfrm>
          <a:prstGeom prst="rect">
            <a:avLst/>
          </a:prstGeom>
        </p:spPr>
        <p:txBody>
          <a:bodyPr spcFirstLastPara="1" wrap="square" lIns="93756" tIns="93756" rIns="93756" bIns="93756" anchor="t" anchorCtr="0">
            <a:noAutofit/>
          </a:bodyPr>
          <a:lstStyle/>
          <a:p>
            <a:endParaRPr dirty="0"/>
          </a:p>
        </p:txBody>
      </p:sp>
      <p:sp>
        <p:nvSpPr>
          <p:cNvPr id="152" name="Shape 152"/>
          <p:cNvSpPr>
            <a:spLocks noGrp="1" noRot="1" noChangeAspect="1"/>
          </p:cNvSpPr>
          <p:nvPr>
            <p:ph type="sldImg" idx="2"/>
          </p:nvPr>
        </p:nvSpPr>
        <p:spPr>
          <a:xfrm>
            <a:off x="1201738" y="700088"/>
            <a:ext cx="4670425" cy="3503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60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7295" y="4436999"/>
            <a:ext cx="5658364" cy="4203473"/>
          </a:xfrm>
          <a:prstGeom prst="rect">
            <a:avLst/>
          </a:prstGeom>
        </p:spPr>
        <p:txBody>
          <a:bodyPr spcFirstLastPara="1" wrap="square" lIns="93756" tIns="93756" rIns="93756" bIns="93756" anchor="t" anchorCtr="0">
            <a:noAutofit/>
          </a:bodyPr>
          <a:lstStyle/>
          <a:p>
            <a:endParaRPr dirty="0"/>
          </a:p>
        </p:txBody>
      </p:sp>
      <p:sp>
        <p:nvSpPr>
          <p:cNvPr id="152" name="Shape 152"/>
          <p:cNvSpPr>
            <a:spLocks noGrp="1" noRot="1" noChangeAspect="1"/>
          </p:cNvSpPr>
          <p:nvPr>
            <p:ph type="sldImg" idx="2"/>
          </p:nvPr>
        </p:nvSpPr>
        <p:spPr>
          <a:xfrm>
            <a:off x="1201738" y="700088"/>
            <a:ext cx="4670425" cy="3503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1362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7295" y="4436999"/>
            <a:ext cx="5658364" cy="4203473"/>
          </a:xfrm>
          <a:prstGeom prst="rect">
            <a:avLst/>
          </a:prstGeom>
        </p:spPr>
        <p:txBody>
          <a:bodyPr spcFirstLastPara="1" wrap="square" lIns="93756" tIns="93756" rIns="93756" bIns="93756" anchor="t" anchorCtr="0">
            <a:noAutofit/>
          </a:bodyPr>
          <a:lstStyle/>
          <a:p>
            <a:endParaRPr dirty="0"/>
          </a:p>
        </p:txBody>
      </p:sp>
      <p:sp>
        <p:nvSpPr>
          <p:cNvPr id="152" name="Shape 152"/>
          <p:cNvSpPr>
            <a:spLocks noGrp="1" noRot="1" noChangeAspect="1"/>
          </p:cNvSpPr>
          <p:nvPr>
            <p:ph type="sldImg" idx="2"/>
          </p:nvPr>
        </p:nvSpPr>
        <p:spPr>
          <a:xfrm>
            <a:off x="1201738" y="700088"/>
            <a:ext cx="4670425" cy="3503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131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7295" y="4436999"/>
            <a:ext cx="5658364" cy="4203473"/>
          </a:xfrm>
          <a:prstGeom prst="rect">
            <a:avLst/>
          </a:prstGeom>
        </p:spPr>
        <p:txBody>
          <a:bodyPr spcFirstLastPara="1" wrap="square" lIns="93756" tIns="93756" rIns="93756" bIns="93756" anchor="t" anchorCtr="0">
            <a:noAutofit/>
          </a:bodyPr>
          <a:lstStyle/>
          <a:p>
            <a:endParaRPr dirty="0"/>
          </a:p>
        </p:txBody>
      </p:sp>
      <p:sp>
        <p:nvSpPr>
          <p:cNvPr id="152" name="Shape 152"/>
          <p:cNvSpPr>
            <a:spLocks noGrp="1" noRot="1" noChangeAspect="1"/>
          </p:cNvSpPr>
          <p:nvPr>
            <p:ph type="sldImg" idx="2"/>
          </p:nvPr>
        </p:nvSpPr>
        <p:spPr>
          <a:xfrm>
            <a:off x="1201738" y="700088"/>
            <a:ext cx="4670425" cy="3503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9060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7295" y="4436999"/>
            <a:ext cx="5658364" cy="4203473"/>
          </a:xfrm>
          <a:prstGeom prst="rect">
            <a:avLst/>
          </a:prstGeom>
        </p:spPr>
        <p:txBody>
          <a:bodyPr spcFirstLastPara="1" wrap="square" lIns="93756" tIns="93756" rIns="93756" bIns="93756" anchor="t" anchorCtr="0">
            <a:noAutofit/>
          </a:bodyPr>
          <a:lstStyle/>
          <a:p>
            <a:endParaRPr dirty="0"/>
          </a:p>
        </p:txBody>
      </p:sp>
      <p:sp>
        <p:nvSpPr>
          <p:cNvPr id="152" name="Shape 152"/>
          <p:cNvSpPr>
            <a:spLocks noGrp="1" noRot="1" noChangeAspect="1"/>
          </p:cNvSpPr>
          <p:nvPr>
            <p:ph type="sldImg" idx="2"/>
          </p:nvPr>
        </p:nvSpPr>
        <p:spPr>
          <a:xfrm>
            <a:off x="1201738" y="700088"/>
            <a:ext cx="4670425" cy="3503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314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7295" y="4436999"/>
            <a:ext cx="5658364" cy="4203473"/>
          </a:xfrm>
          <a:prstGeom prst="rect">
            <a:avLst/>
          </a:prstGeom>
        </p:spPr>
        <p:txBody>
          <a:bodyPr spcFirstLastPara="1" wrap="square" lIns="93756" tIns="93756" rIns="93756" bIns="93756" anchor="t" anchorCtr="0">
            <a:noAutofit/>
          </a:bodyPr>
          <a:lstStyle/>
          <a:p>
            <a:endParaRPr dirty="0"/>
          </a:p>
        </p:txBody>
      </p:sp>
      <p:sp>
        <p:nvSpPr>
          <p:cNvPr id="152" name="Shape 152"/>
          <p:cNvSpPr>
            <a:spLocks noGrp="1" noRot="1" noChangeAspect="1"/>
          </p:cNvSpPr>
          <p:nvPr>
            <p:ph type="sldImg" idx="2"/>
          </p:nvPr>
        </p:nvSpPr>
        <p:spPr>
          <a:xfrm>
            <a:off x="1201738" y="700088"/>
            <a:ext cx="4670425" cy="3503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61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title page + name">
  <p:cSld name="BASIC title page + nam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933578" y="4725144"/>
            <a:ext cx="7272337"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2"/>
          </p:nvPr>
        </p:nvSpPr>
        <p:spPr>
          <a:xfrm>
            <a:off x="933578" y="5157216"/>
            <a:ext cx="7272337"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body" idx="3"/>
          </p:nvPr>
        </p:nvSpPr>
        <p:spPr>
          <a:xfrm>
            <a:off x="933578" y="5589264"/>
            <a:ext cx="7272337" cy="216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ctrTitle"/>
          </p:nvPr>
        </p:nvSpPr>
        <p:spPr>
          <a:xfrm>
            <a:off x="685800" y="3501008"/>
            <a:ext cx="7772400" cy="794519"/>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Shape 18"/>
          <p:cNvSpPr txBox="1">
            <a:spLocks noGrp="1"/>
          </p:cNvSpPr>
          <p:nvPr>
            <p:ph type="body" idx="4"/>
          </p:nvPr>
        </p:nvSpPr>
        <p:spPr>
          <a:xfrm>
            <a:off x="971600" y="6309320"/>
            <a:ext cx="7415683" cy="387424"/>
          </a:xfrm>
          <a:prstGeom prst="rect">
            <a:avLst/>
          </a:prstGeom>
          <a:noFill/>
          <a:ln>
            <a:noFill/>
          </a:ln>
        </p:spPr>
        <p:txBody>
          <a:bodyPr spcFirstLastPara="1" wrap="square" lIns="91425" tIns="91425" rIns="91425" bIns="91425" anchor="t" anchorCtr="0"/>
          <a:lstStyle>
            <a:lvl1pPr marL="457200" marR="0" lvl="0" indent="-228600" algn="r" rtl="0">
              <a:spcBef>
                <a:spcPts val="360"/>
              </a:spcBef>
              <a:spcAft>
                <a:spcPts val="0"/>
              </a:spcAft>
              <a:buClr>
                <a:srgbClr val="7F7F7F"/>
              </a:buClr>
              <a:buSzPts val="1400"/>
              <a:buFont typeface="Arial"/>
              <a:buNone/>
              <a:defRPr sz="1800" b="0" i="0" u="none" strike="noStrike" cap="none">
                <a:solidFill>
                  <a:srgbClr val="7F7F7F"/>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 name="Picture 3"/>
          <p:cNvPicPr>
            <a:picLocks noChangeAspect="1" noChangeArrowheads="1"/>
          </p:cNvPicPr>
          <p:nvPr userDrawn="1"/>
        </p:nvPicPr>
        <p:blipFill>
          <a:blip r:embed="rId2"/>
          <a:srcRect/>
          <a:stretch>
            <a:fillRect/>
          </a:stretch>
        </p:blipFill>
        <p:spPr bwMode="auto">
          <a:xfrm>
            <a:off x="5500694" y="94222"/>
            <a:ext cx="3600000" cy="2306636"/>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page Yellow origami">
  <p:cSld name="CONTENTpage Yellow origami">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2">
            <a:alphaModFix/>
          </a:blip>
          <a:srcRect/>
          <a:stretch/>
        </p:blipFill>
        <p:spPr>
          <a:xfrm>
            <a:off x="-1980728" y="1093028"/>
            <a:ext cx="6153684" cy="5648339"/>
          </a:xfrm>
          <a:prstGeom prst="rect">
            <a:avLst/>
          </a:prstGeom>
          <a:noFill/>
          <a:ln>
            <a:noFill/>
          </a:ln>
        </p:spPr>
      </p:pic>
      <p:sp>
        <p:nvSpPr>
          <p:cNvPr id="66" name="Shape 66"/>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page Blue origami">
  <p:cSld name="CONTENTpage Blue origami">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2">
            <a:alphaModFix/>
          </a:blip>
          <a:srcRect/>
          <a:stretch/>
        </p:blipFill>
        <p:spPr>
          <a:xfrm>
            <a:off x="-1980728" y="1093028"/>
            <a:ext cx="6153683" cy="5648339"/>
          </a:xfrm>
          <a:prstGeom prst="rect">
            <a:avLst/>
          </a:prstGeom>
          <a:noFill/>
          <a:ln>
            <a:noFill/>
          </a:ln>
        </p:spPr>
      </p:pic>
      <p:sp>
        <p:nvSpPr>
          <p:cNvPr id="71" name="Shape 71"/>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Shape 72"/>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page Dark Green origami">
  <p:cSld name="CONTENTpage Dark Green origami">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2">
            <a:alphaModFix/>
          </a:blip>
          <a:srcRect/>
          <a:stretch/>
        </p:blipFill>
        <p:spPr>
          <a:xfrm>
            <a:off x="-1980728" y="1093028"/>
            <a:ext cx="6153683" cy="5648338"/>
          </a:xfrm>
          <a:prstGeom prst="rect">
            <a:avLst/>
          </a:prstGeom>
          <a:noFill/>
          <a:ln>
            <a:noFill/>
          </a:ln>
        </p:spPr>
      </p:pic>
      <p:sp>
        <p:nvSpPr>
          <p:cNvPr id="76" name="Shape 76"/>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Shape 77"/>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page Image square + legend" type="picTx">
  <p:cSld name="PICTURE_WITH_CAPTION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Shape 8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2"/>
              </a:buClr>
              <a:buSzPts val="1400"/>
              <a:buFont typeface="Arial"/>
              <a:buNone/>
              <a:defRPr sz="3200" b="1" i="0" u="none" strike="noStrike" cap="none">
                <a:solidFill>
                  <a:schemeClr val="dk2"/>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full width title upon">
  <p:cSld name="IMAGE full width title upon">
    <p:spTree>
      <p:nvGrpSpPr>
        <p:cNvPr id="1" name="Shape 87"/>
        <p:cNvGrpSpPr/>
        <p:nvPr/>
      </p:nvGrpSpPr>
      <p:grpSpPr>
        <a:xfrm>
          <a:off x="0" y="0"/>
          <a:ext cx="0" cy="0"/>
          <a:chOff x="0" y="0"/>
          <a:chExt cx="0" cy="0"/>
        </a:xfrm>
      </p:grpSpPr>
      <p:sp>
        <p:nvSpPr>
          <p:cNvPr id="88" name="Shape 88"/>
          <p:cNvSpPr>
            <a:spLocks noGrp="1"/>
          </p:cNvSpPr>
          <p:nvPr>
            <p:ph type="pic" idx="2"/>
          </p:nvPr>
        </p:nvSpPr>
        <p:spPr>
          <a:xfrm>
            <a:off x="0" y="1"/>
            <a:ext cx="9144001" cy="6813376"/>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title"/>
          </p:nvPr>
        </p:nvSpPr>
        <p:spPr>
          <a:xfrm>
            <a:off x="539552" y="4653136"/>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full width title top">
  <p:cSld name="IMAGE full width title top">
    <p:spTree>
      <p:nvGrpSpPr>
        <p:cNvPr id="1" name="Shape 90"/>
        <p:cNvGrpSpPr/>
        <p:nvPr/>
      </p:nvGrpSpPr>
      <p:grpSpPr>
        <a:xfrm>
          <a:off x="0" y="0"/>
          <a:ext cx="0" cy="0"/>
          <a:chOff x="0" y="0"/>
          <a:chExt cx="0" cy="0"/>
        </a:xfrm>
      </p:grpSpPr>
      <p:sp>
        <p:nvSpPr>
          <p:cNvPr id="91" name="Shape 91"/>
          <p:cNvSpPr>
            <a:spLocks noGrp="1"/>
          </p:cNvSpPr>
          <p:nvPr>
            <p:ph type="pic" idx="2"/>
          </p:nvPr>
        </p:nvSpPr>
        <p:spPr>
          <a:xfrm>
            <a:off x="0" y="1340769"/>
            <a:ext cx="9144001" cy="547260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title"/>
          </p:nvPr>
        </p:nvSpPr>
        <p:spPr>
          <a:xfrm>
            <a:off x="539552" y="0"/>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OCK page Yellow">
  <p:cSld name="BLOCK page Yellow">
    <p:spTree>
      <p:nvGrpSpPr>
        <p:cNvPr id="1" name="Shape 96"/>
        <p:cNvGrpSpPr/>
        <p:nvPr/>
      </p:nvGrpSpPr>
      <p:grpSpPr>
        <a:xfrm>
          <a:off x="0" y="0"/>
          <a:ext cx="0" cy="0"/>
          <a:chOff x="0" y="0"/>
          <a:chExt cx="0" cy="0"/>
        </a:xfrm>
      </p:grpSpPr>
      <p:sp>
        <p:nvSpPr>
          <p:cNvPr id="97" name="Shape 97"/>
          <p:cNvSpPr/>
          <p:nvPr/>
        </p:nvSpPr>
        <p:spPr>
          <a:xfrm>
            <a:off x="0" y="1556792"/>
            <a:ext cx="9144000" cy="5256584"/>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98" name="Shape 98"/>
          <p:cNvSpPr txBox="1">
            <a:spLocks noGrp="1"/>
          </p:cNvSpPr>
          <p:nvPr>
            <p:ph type="title"/>
          </p:nvPr>
        </p:nvSpPr>
        <p:spPr>
          <a:xfrm>
            <a:off x="755575" y="1844824"/>
            <a:ext cx="7776865" cy="864096"/>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595959"/>
              </a:buClr>
              <a:buSzPts val="1400"/>
              <a:buFont typeface="Arial"/>
              <a:buNone/>
              <a:defRPr sz="2800" b="0" i="0" u="none" strike="noStrike" cap="none">
                <a:solidFill>
                  <a:srgbClr val="595959"/>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755576" y="2852935"/>
            <a:ext cx="7776864" cy="3024337"/>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rgbClr val="595959"/>
              </a:buClr>
              <a:buSzPts val="1400"/>
              <a:buFont typeface="Arial"/>
              <a:buNone/>
              <a:defRPr sz="3200" b="1" i="0" u="none" strike="noStrike" cap="none">
                <a:solidFill>
                  <a:srgbClr val="595959"/>
                </a:solidFill>
                <a:latin typeface="Arial"/>
                <a:ea typeface="Arial"/>
                <a:cs typeface="Arial"/>
                <a:sym typeface="Arial"/>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Courier New"/>
              <a:buChar char="o"/>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p:nvPr/>
        </p:nvSpPr>
        <p:spPr>
          <a:xfrm>
            <a:off x="457200" y="432000"/>
            <a:ext cx="82296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01" name="Shape 101"/>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a:t>
            </a:fld>
            <a:endParaRPr sz="9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OCK page Blue">
  <p:cSld name="1_BLOCK page Blue">
    <p:spTree>
      <p:nvGrpSpPr>
        <p:cNvPr id="1" name="Shape 102"/>
        <p:cNvGrpSpPr/>
        <p:nvPr/>
      </p:nvGrpSpPr>
      <p:grpSpPr>
        <a:xfrm>
          <a:off x="0" y="0"/>
          <a:ext cx="0" cy="0"/>
          <a:chOff x="0" y="0"/>
          <a:chExt cx="0" cy="0"/>
        </a:xfrm>
      </p:grpSpPr>
      <p:sp>
        <p:nvSpPr>
          <p:cNvPr id="103" name="Shape 103"/>
          <p:cNvSpPr/>
          <p:nvPr/>
        </p:nvSpPr>
        <p:spPr>
          <a:xfrm>
            <a:off x="0" y="1556792"/>
            <a:ext cx="9144000" cy="5256584"/>
          </a:xfrm>
          <a:prstGeom prst="rect">
            <a:avLst/>
          </a:prstGeom>
          <a:solidFill>
            <a:srgbClr val="1CB8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04" name="Shape 104"/>
          <p:cNvSpPr txBox="1">
            <a:spLocks noGrp="1"/>
          </p:cNvSpPr>
          <p:nvPr>
            <p:ph type="title"/>
          </p:nvPr>
        </p:nvSpPr>
        <p:spPr>
          <a:xfrm>
            <a:off x="755575" y="1844824"/>
            <a:ext cx="7776865" cy="864096"/>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5" name="Shape 105"/>
          <p:cNvSpPr txBox="1">
            <a:spLocks noGrp="1"/>
          </p:cNvSpPr>
          <p:nvPr>
            <p:ph type="body" idx="1"/>
          </p:nvPr>
        </p:nvSpPr>
        <p:spPr>
          <a:xfrm>
            <a:off x="755576" y="2852935"/>
            <a:ext cx="7776864" cy="3024337"/>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Shape 106"/>
          <p:cNvSpPr txBox="1"/>
          <p:nvPr/>
        </p:nvSpPr>
        <p:spPr>
          <a:xfrm>
            <a:off x="457200" y="432000"/>
            <a:ext cx="82296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07" name="Shape 107"/>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a:t>
            </a:fld>
            <a:endParaRPr sz="9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OCK page Light grren">
  <p:cSld name="BLOCK page Light grren">
    <p:spTree>
      <p:nvGrpSpPr>
        <p:cNvPr id="1" name="Shape 108"/>
        <p:cNvGrpSpPr/>
        <p:nvPr/>
      </p:nvGrpSpPr>
      <p:grpSpPr>
        <a:xfrm>
          <a:off x="0" y="0"/>
          <a:ext cx="0" cy="0"/>
          <a:chOff x="0" y="0"/>
          <a:chExt cx="0" cy="0"/>
        </a:xfrm>
      </p:grpSpPr>
      <p:sp>
        <p:nvSpPr>
          <p:cNvPr id="109" name="Shape 109"/>
          <p:cNvSpPr/>
          <p:nvPr/>
        </p:nvSpPr>
        <p:spPr>
          <a:xfrm>
            <a:off x="0" y="1556792"/>
            <a:ext cx="9144000" cy="525658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10" name="Shape 110"/>
          <p:cNvSpPr txBox="1">
            <a:spLocks noGrp="1"/>
          </p:cNvSpPr>
          <p:nvPr>
            <p:ph type="title"/>
          </p:nvPr>
        </p:nvSpPr>
        <p:spPr>
          <a:xfrm>
            <a:off x="755575" y="1844824"/>
            <a:ext cx="7776865" cy="864096"/>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1" name="Shape 111"/>
          <p:cNvSpPr txBox="1">
            <a:spLocks noGrp="1"/>
          </p:cNvSpPr>
          <p:nvPr>
            <p:ph type="body" idx="1"/>
          </p:nvPr>
        </p:nvSpPr>
        <p:spPr>
          <a:xfrm>
            <a:off x="755576" y="2852935"/>
            <a:ext cx="7776864" cy="3024337"/>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Shape 112"/>
          <p:cNvSpPr txBox="1"/>
          <p:nvPr/>
        </p:nvSpPr>
        <p:spPr>
          <a:xfrm>
            <a:off x="457200" y="432000"/>
            <a:ext cx="82296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13" name="Shape 113"/>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a:t>
            </a:fld>
            <a:endParaRPr sz="9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OCK page Dark grren">
  <p:cSld name="BLOCK page Dark grren">
    <p:spTree>
      <p:nvGrpSpPr>
        <p:cNvPr id="1" name="Shape 114"/>
        <p:cNvGrpSpPr/>
        <p:nvPr/>
      </p:nvGrpSpPr>
      <p:grpSpPr>
        <a:xfrm>
          <a:off x="0" y="0"/>
          <a:ext cx="0" cy="0"/>
          <a:chOff x="0" y="0"/>
          <a:chExt cx="0" cy="0"/>
        </a:xfrm>
      </p:grpSpPr>
      <p:sp>
        <p:nvSpPr>
          <p:cNvPr id="115" name="Shape 115"/>
          <p:cNvSpPr/>
          <p:nvPr/>
        </p:nvSpPr>
        <p:spPr>
          <a:xfrm>
            <a:off x="0" y="1556792"/>
            <a:ext cx="9144000" cy="5256584"/>
          </a:xfrm>
          <a:prstGeom prst="rect">
            <a:avLst/>
          </a:prstGeom>
          <a:solidFill>
            <a:srgbClr val="1599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16" name="Shape 116"/>
          <p:cNvSpPr txBox="1">
            <a:spLocks noGrp="1"/>
          </p:cNvSpPr>
          <p:nvPr>
            <p:ph type="title"/>
          </p:nvPr>
        </p:nvSpPr>
        <p:spPr>
          <a:xfrm>
            <a:off x="755575" y="1844824"/>
            <a:ext cx="7776865" cy="864096"/>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755576" y="2852935"/>
            <a:ext cx="7776864" cy="3024337"/>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Shape 118"/>
          <p:cNvSpPr txBox="1"/>
          <p:nvPr/>
        </p:nvSpPr>
        <p:spPr>
          <a:xfrm>
            <a:off x="457200" y="432000"/>
            <a:ext cx="82296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19" name="Shape 119"/>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a:t>
            </a:fld>
            <a:endParaRPr sz="9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logo only page">
  <p:cSld name="BASIC logo only page">
    <p:spTree>
      <p:nvGrpSpPr>
        <p:cNvPr id="1" name="Shape 2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NTENT title pag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a:t>Modifiez le style du titre</a:t>
            </a:r>
            <a:endParaRPr lang="en-GB"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GB" dirty="0"/>
          </a:p>
        </p:txBody>
      </p:sp>
    </p:spTree>
    <p:extLst>
      <p:ext uri="{BB962C8B-B14F-4D97-AF65-F5344CB8AC3E}">
        <p14:creationId xmlns:p14="http://schemas.microsoft.com/office/powerpoint/2010/main" val="2257103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ext page ok">
    <p:spTree>
      <p:nvGrpSpPr>
        <p:cNvPr id="1" name=""/>
        <p:cNvGrpSpPr/>
        <p:nvPr/>
      </p:nvGrpSpPr>
      <p:grpSpPr>
        <a:xfrm>
          <a:off x="0" y="0"/>
          <a:ext cx="0" cy="0"/>
          <a:chOff x="0" y="0"/>
          <a:chExt cx="0" cy="0"/>
        </a:xfrm>
      </p:grpSpPr>
      <p:sp>
        <p:nvSpPr>
          <p:cNvPr id="2" name="Titre 1"/>
          <p:cNvSpPr>
            <a:spLocks noGrp="1"/>
          </p:cNvSpPr>
          <p:nvPr>
            <p:ph type="title"/>
          </p:nvPr>
        </p:nvSpPr>
        <p:spPr>
          <a:xfrm>
            <a:off x="457200" y="432000"/>
            <a:ext cx="8229600" cy="562074"/>
          </a:xfrm>
        </p:spPr>
        <p:txBody>
          <a:bodyPr/>
          <a:lstStyle/>
          <a:p>
            <a:r>
              <a:rPr lang="fr-FR" dirty="0"/>
              <a:t>Modifiez le style du titre</a:t>
            </a:r>
            <a:endParaRPr lang="en-GB" dirty="0"/>
          </a:p>
        </p:txBody>
      </p:sp>
      <p:sp>
        <p:nvSpPr>
          <p:cNvPr id="5" name="Espace réservé du texte 4"/>
          <p:cNvSpPr>
            <a:spLocks noGrp="1"/>
          </p:cNvSpPr>
          <p:nvPr>
            <p:ph type="body" sz="quarter" idx="10"/>
          </p:nvPr>
        </p:nvSpPr>
        <p:spPr>
          <a:xfrm>
            <a:off x="457200" y="1368000"/>
            <a:ext cx="8207375" cy="5183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3868066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ext 2 columns">
    <p:spTree>
      <p:nvGrpSpPr>
        <p:cNvPr id="1" name=""/>
        <p:cNvGrpSpPr/>
        <p:nvPr/>
      </p:nvGrpSpPr>
      <p:grpSpPr>
        <a:xfrm>
          <a:off x="0" y="0"/>
          <a:ext cx="0" cy="0"/>
          <a:chOff x="0" y="0"/>
          <a:chExt cx="0" cy="0"/>
        </a:xfrm>
      </p:grpSpPr>
      <p:sp>
        <p:nvSpPr>
          <p:cNvPr id="6" name="Titre 1"/>
          <p:cNvSpPr>
            <a:spLocks noGrp="1"/>
          </p:cNvSpPr>
          <p:nvPr>
            <p:ph type="title"/>
          </p:nvPr>
        </p:nvSpPr>
        <p:spPr>
          <a:xfrm>
            <a:off x="457200" y="432000"/>
            <a:ext cx="8229600" cy="562074"/>
          </a:xfrm>
        </p:spPr>
        <p:txBody>
          <a:bodyPr/>
          <a:lstStyle/>
          <a:p>
            <a:r>
              <a:rPr lang="fr-FR" dirty="0"/>
              <a:t>Modifiez le style du titre</a:t>
            </a:r>
            <a:endParaRPr lang="en-GB" dirty="0"/>
          </a:p>
        </p:txBody>
      </p:sp>
      <p:sp>
        <p:nvSpPr>
          <p:cNvPr id="4" name="Espace réservé du texte 3"/>
          <p:cNvSpPr>
            <a:spLocks noGrp="1"/>
          </p:cNvSpPr>
          <p:nvPr>
            <p:ph type="body" sz="quarter" idx="10"/>
          </p:nvPr>
        </p:nvSpPr>
        <p:spPr>
          <a:xfrm>
            <a:off x="457200" y="1368000"/>
            <a:ext cx="4103687" cy="5040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9" name="Espace réservé du texte 8"/>
          <p:cNvSpPr>
            <a:spLocks noGrp="1"/>
          </p:cNvSpPr>
          <p:nvPr>
            <p:ph type="body" sz="quarter" idx="11"/>
          </p:nvPr>
        </p:nvSpPr>
        <p:spPr>
          <a:xfrm>
            <a:off x="4716016" y="1368000"/>
            <a:ext cx="4104000" cy="504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3887864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RANSITION page">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a:t>Modifiez le style du titre</a:t>
            </a:r>
            <a:endParaRPr lang="en-GB" dirty="0"/>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0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Tree>
    <p:extLst>
      <p:ext uri="{BB962C8B-B14F-4D97-AF65-F5344CB8AC3E}">
        <p14:creationId xmlns:p14="http://schemas.microsoft.com/office/powerpoint/2010/main" val="574245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able page">
    <p:spTree>
      <p:nvGrpSpPr>
        <p:cNvPr id="1" name=""/>
        <p:cNvGrpSpPr/>
        <p:nvPr/>
      </p:nvGrpSpPr>
      <p:grpSpPr>
        <a:xfrm>
          <a:off x="0" y="0"/>
          <a:ext cx="0" cy="0"/>
          <a:chOff x="0" y="0"/>
          <a:chExt cx="0" cy="0"/>
        </a:xfrm>
      </p:grpSpPr>
      <p:sp>
        <p:nvSpPr>
          <p:cNvPr id="9" name="Titre 1"/>
          <p:cNvSpPr>
            <a:spLocks noGrp="1"/>
          </p:cNvSpPr>
          <p:nvPr>
            <p:ph type="title"/>
          </p:nvPr>
        </p:nvSpPr>
        <p:spPr>
          <a:xfrm>
            <a:off x="467544" y="432000"/>
            <a:ext cx="8229600" cy="634082"/>
          </a:xfrm>
        </p:spPr>
        <p:txBody>
          <a:bodyPr>
            <a:noAutofit/>
          </a:bodyPr>
          <a:lstStyle>
            <a:lvl1pPr algn="l">
              <a:defRPr sz="4000"/>
            </a:lvl1pPr>
          </a:lstStyle>
          <a:p>
            <a:r>
              <a:rPr lang="fr-FR" dirty="0"/>
              <a:t>Modifiez le style du titre</a:t>
            </a:r>
            <a:endParaRPr lang="en-GB" dirty="0"/>
          </a:p>
        </p:txBody>
      </p:sp>
      <p:sp>
        <p:nvSpPr>
          <p:cNvPr id="4" name="ZoneTexte 3"/>
          <p:cNvSpPr txBox="1"/>
          <p:nvPr userDrawn="1"/>
        </p:nvSpPr>
        <p:spPr>
          <a:xfrm>
            <a:off x="539552" y="1340768"/>
            <a:ext cx="8136904" cy="369332"/>
          </a:xfrm>
          <a:prstGeom prst="rect">
            <a:avLst/>
          </a:prstGeom>
          <a:noFill/>
        </p:spPr>
        <p:txBody>
          <a:bodyPr wrap="square" rtlCol="0">
            <a:spAutoFit/>
          </a:bodyPr>
          <a:lstStyle/>
          <a:p>
            <a:endParaRPr lang="en-GB" dirty="0"/>
          </a:p>
        </p:txBody>
      </p:sp>
      <p:sp>
        <p:nvSpPr>
          <p:cNvPr id="11" name="Espace réservé du tableau 10"/>
          <p:cNvSpPr>
            <a:spLocks noGrp="1"/>
          </p:cNvSpPr>
          <p:nvPr>
            <p:ph type="tbl" sz="quarter" idx="10"/>
          </p:nvPr>
        </p:nvSpPr>
        <p:spPr>
          <a:xfrm>
            <a:off x="467544" y="1196975"/>
            <a:ext cx="8208144" cy="3816350"/>
          </a:xfrm>
        </p:spPr>
        <p:txBody>
          <a:bodyPr/>
          <a:lstStyle/>
          <a:p>
            <a:endParaRPr lang="en-GB" dirty="0"/>
          </a:p>
        </p:txBody>
      </p:sp>
      <p:sp>
        <p:nvSpPr>
          <p:cNvPr id="3" name="Espace réservé du texte 2"/>
          <p:cNvSpPr>
            <a:spLocks noGrp="1"/>
          </p:cNvSpPr>
          <p:nvPr>
            <p:ph type="body" sz="quarter" idx="11" hasCustomPrompt="1"/>
          </p:nvPr>
        </p:nvSpPr>
        <p:spPr>
          <a:xfrm>
            <a:off x="467544" y="5157788"/>
            <a:ext cx="8208144" cy="1223540"/>
          </a:xfrm>
        </p:spPr>
        <p:txBody>
          <a:bodyPr>
            <a:normAutofit/>
          </a:bodyPr>
          <a:lstStyle>
            <a:lvl1pPr>
              <a:defRPr sz="1800" b="0">
                <a:solidFill>
                  <a:schemeClr val="tx1"/>
                </a:solidFill>
              </a:defRPr>
            </a:lvl1pPr>
          </a:lstStyle>
          <a:p>
            <a:pPr lvl="0"/>
            <a:r>
              <a:rPr lang="fr-FR" dirty="0" err="1"/>
              <a:t>Legend</a:t>
            </a:r>
            <a:endParaRPr lang="en-GB" dirty="0"/>
          </a:p>
        </p:txBody>
      </p:sp>
    </p:spTree>
    <p:extLst>
      <p:ext uri="{BB962C8B-B14F-4D97-AF65-F5344CB8AC3E}">
        <p14:creationId xmlns:p14="http://schemas.microsoft.com/office/powerpoint/2010/main" val="3420472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page + legend">
    <p:spTree>
      <p:nvGrpSpPr>
        <p:cNvPr id="1" name=""/>
        <p:cNvGrpSpPr/>
        <p:nvPr/>
      </p:nvGrpSpPr>
      <p:grpSpPr>
        <a:xfrm>
          <a:off x="0" y="0"/>
          <a:ext cx="0" cy="0"/>
          <a:chOff x="0" y="0"/>
          <a:chExt cx="0" cy="0"/>
        </a:xfrm>
      </p:grpSpPr>
      <p:sp>
        <p:nvSpPr>
          <p:cNvPr id="2" name="Titre 1"/>
          <p:cNvSpPr>
            <a:spLocks noGrp="1"/>
          </p:cNvSpPr>
          <p:nvPr>
            <p:ph type="title"/>
          </p:nvPr>
        </p:nvSpPr>
        <p:spPr>
          <a:xfrm>
            <a:off x="457200" y="1196752"/>
            <a:ext cx="3008313" cy="1162050"/>
          </a:xfrm>
        </p:spPr>
        <p:txBody>
          <a:bodyPr anchor="b"/>
          <a:lstStyle>
            <a:lvl1pPr algn="l">
              <a:defRPr sz="2000" b="1"/>
            </a:lvl1pPr>
          </a:lstStyle>
          <a:p>
            <a:r>
              <a:rPr lang="fr-FR" dirty="0"/>
              <a:t>Modifiez le style du titre</a:t>
            </a:r>
            <a:endParaRPr lang="en-GB" dirty="0"/>
          </a:p>
        </p:txBody>
      </p:sp>
      <p:sp>
        <p:nvSpPr>
          <p:cNvPr id="3" name="Espace réservé du contenu 2"/>
          <p:cNvSpPr>
            <a:spLocks noGrp="1"/>
          </p:cNvSpPr>
          <p:nvPr>
            <p:ph idx="1"/>
          </p:nvPr>
        </p:nvSpPr>
        <p:spPr>
          <a:xfrm>
            <a:off x="3575050" y="1205802"/>
            <a:ext cx="5111750" cy="492036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texte 3"/>
          <p:cNvSpPr>
            <a:spLocks noGrp="1"/>
          </p:cNvSpPr>
          <p:nvPr>
            <p:ph type="body" sz="half" idx="2"/>
          </p:nvPr>
        </p:nvSpPr>
        <p:spPr>
          <a:xfrm>
            <a:off x="457200" y="2492896"/>
            <a:ext cx="3008313" cy="3057203"/>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Tree>
    <p:extLst>
      <p:ext uri="{BB962C8B-B14F-4D97-AF65-F5344CB8AC3E}">
        <p14:creationId xmlns:p14="http://schemas.microsoft.com/office/powerpoint/2010/main" val="2527074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CONTENTpage Image square + legend">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dirty="0"/>
              <a:t>Modifiez le style du titre</a:t>
            </a:r>
            <a:endParaRPr lang="en-GB"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Tree>
    <p:extLst>
      <p:ext uri="{BB962C8B-B14F-4D97-AF65-F5344CB8AC3E}">
        <p14:creationId xmlns:p14="http://schemas.microsoft.com/office/powerpoint/2010/main" val="2313525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475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285750" y="6492875"/>
            <a:ext cx="428625" cy="365125"/>
          </a:xfrm>
          <a:prstGeom prst="rect">
            <a:avLst/>
          </a:prstGeom>
        </p:spPr>
        <p:txBody>
          <a:bodyPr/>
          <a:lstStyle>
            <a:lvl1pPr algn="r" eaLnBrk="1" hangingPunct="1">
              <a:defRPr sz="1200">
                <a:solidFill>
                  <a:srgbClr val="002060"/>
                </a:solidFill>
              </a:defRPr>
            </a:lvl1pPr>
          </a:lstStyle>
          <a:p>
            <a:pPr>
              <a:defRPr/>
            </a:pPr>
            <a:fld id="{E9FEEBF1-E0C1-44AA-A5B9-DF3AC540E744}" type="slidenum">
              <a:rPr lang="fr-FR"/>
              <a:pPr>
                <a:defRPr/>
              </a:pPr>
              <a:t>‹#›</a:t>
            </a:fld>
            <a:endParaRPr lang="fr-FR" dirty="0"/>
          </a:p>
        </p:txBody>
      </p:sp>
    </p:spTree>
    <p:extLst>
      <p:ext uri="{BB962C8B-B14F-4D97-AF65-F5344CB8AC3E}">
        <p14:creationId xmlns:p14="http://schemas.microsoft.com/office/powerpoint/2010/main" val="393528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text page ok" userDrawn="1">
  <p:cSld name="1_CONTENT text page ok">
    <p:spTree>
      <p:nvGrpSpPr>
        <p:cNvPr id="1" name="Shape 36"/>
        <p:cNvGrpSpPr/>
        <p:nvPr/>
      </p:nvGrpSpPr>
      <p:grpSpPr>
        <a:xfrm>
          <a:off x="0" y="0"/>
          <a:ext cx="0" cy="0"/>
          <a:chOff x="0" y="0"/>
          <a:chExt cx="0" cy="0"/>
        </a:xfrm>
      </p:grpSpPr>
      <p:sp>
        <p:nvSpPr>
          <p:cNvPr id="38" name="Shape 38"/>
          <p:cNvSpPr txBox="1">
            <a:spLocks noGrp="1"/>
          </p:cNvSpPr>
          <p:nvPr>
            <p:ph type="body" idx="1"/>
          </p:nvPr>
        </p:nvSpPr>
        <p:spPr>
          <a:xfrm>
            <a:off x="457200" y="1368000"/>
            <a:ext cx="8207375" cy="5183187"/>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 name="Picture 3"/>
          <p:cNvPicPr>
            <a:picLocks noChangeAspect="1" noChangeArrowheads="1"/>
          </p:cNvPicPr>
          <p:nvPr userDrawn="1"/>
        </p:nvPicPr>
        <p:blipFill>
          <a:blip r:embed="rId2" cstate="print"/>
          <a:srcRect/>
          <a:stretch>
            <a:fillRect/>
          </a:stretch>
        </p:blipFill>
        <p:spPr bwMode="auto">
          <a:xfrm>
            <a:off x="7595709" y="266478"/>
            <a:ext cx="1248728" cy="471491"/>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8715404" y="6500834"/>
            <a:ext cx="28575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221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title page">
  <p:cSld name="BASIC title pag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3501008"/>
            <a:ext cx="7772400" cy="794519"/>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29" name="Shape 29"/>
          <p:cNvPicPr preferRelativeResize="0"/>
          <p:nvPr/>
        </p:nvPicPr>
        <p:blipFill rotWithShape="1">
          <a:blip r:embed="rId2" cstate="print">
            <a:alphaModFix/>
          </a:blip>
          <a:srcRect/>
          <a:stretch/>
        </p:blipFill>
        <p:spPr>
          <a:xfrm>
            <a:off x="4502162" y="482576"/>
            <a:ext cx="4534901" cy="280831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41958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SIC Thank you page" userDrawn="1">
  <p:cSld name="BASIC Thank you page">
    <p:spTree>
      <p:nvGrpSpPr>
        <p:cNvPr id="1" name="Shape 20"/>
        <p:cNvGrpSpPr/>
        <p:nvPr/>
      </p:nvGrpSpPr>
      <p:grpSpPr>
        <a:xfrm>
          <a:off x="0" y="0"/>
          <a:ext cx="0" cy="0"/>
          <a:chOff x="0" y="0"/>
          <a:chExt cx="0" cy="0"/>
        </a:xfrm>
      </p:grpSpPr>
      <p:pic>
        <p:nvPicPr>
          <p:cNvPr id="3" name="Picture 3"/>
          <p:cNvPicPr>
            <a:picLocks noChangeAspect="1" noChangeArrowheads="1"/>
          </p:cNvPicPr>
          <p:nvPr userDrawn="1"/>
        </p:nvPicPr>
        <p:blipFill>
          <a:blip r:embed="rId2"/>
          <a:srcRect/>
          <a:stretch>
            <a:fillRect/>
          </a:stretch>
        </p:blipFill>
        <p:spPr bwMode="auto">
          <a:xfrm>
            <a:off x="5500688" y="93663"/>
            <a:ext cx="3600450" cy="2306637"/>
          </a:xfrm>
          <a:prstGeom prst="rect">
            <a:avLst/>
          </a:prstGeom>
          <a:noFill/>
          <a:ln w="9525">
            <a:noFill/>
            <a:miter lim="800000"/>
            <a:headEnd/>
            <a:tailEnd/>
          </a:ln>
        </p:spPr>
      </p:pic>
      <p:sp>
        <p:nvSpPr>
          <p:cNvPr id="21" name="Shape 21"/>
          <p:cNvSpPr txBox="1">
            <a:spLocks noGrp="1"/>
          </p:cNvSpPr>
          <p:nvPr>
            <p:ph type="ctrTitle"/>
          </p:nvPr>
        </p:nvSpPr>
        <p:spPr>
          <a:xfrm>
            <a:off x="685800" y="3344385"/>
            <a:ext cx="7772400" cy="794519"/>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402063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ext page ok" userDrawn="1">
  <p:cSld name="CONTENT text page ok">
    <p:spTree>
      <p:nvGrpSpPr>
        <p:cNvPr id="1" name="Shape 36"/>
        <p:cNvGrpSpPr/>
        <p:nvPr/>
      </p:nvGrpSpPr>
      <p:grpSpPr>
        <a:xfrm>
          <a:off x="0" y="0"/>
          <a:ext cx="0" cy="0"/>
          <a:chOff x="0" y="0"/>
          <a:chExt cx="0" cy="0"/>
        </a:xfrm>
      </p:grpSpPr>
      <p:sp>
        <p:nvSpPr>
          <p:cNvPr id="38" name="Shape 38"/>
          <p:cNvSpPr txBox="1">
            <a:spLocks noGrp="1"/>
          </p:cNvSpPr>
          <p:nvPr>
            <p:ph type="body" idx="1"/>
          </p:nvPr>
        </p:nvSpPr>
        <p:spPr>
          <a:xfrm>
            <a:off x="457200" y="1368000"/>
            <a:ext cx="8207375" cy="5183187"/>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 name="Picture 3"/>
          <p:cNvPicPr>
            <a:picLocks noChangeAspect="1" noChangeArrowheads="1"/>
          </p:cNvPicPr>
          <p:nvPr userDrawn="1"/>
        </p:nvPicPr>
        <p:blipFill>
          <a:blip r:embed="rId2" cstate="print"/>
          <a:srcRect/>
          <a:stretch>
            <a:fillRect/>
          </a:stretch>
        </p:blipFill>
        <p:spPr bwMode="auto">
          <a:xfrm>
            <a:off x="7595709" y="266478"/>
            <a:ext cx="1248728" cy="471491"/>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8715404" y="6500834"/>
            <a:ext cx="28575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title page" type="title">
  <p:cSld name="TITLE">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Shape 48"/>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480"/>
              </a:spcBef>
              <a:spcAft>
                <a:spcPts val="0"/>
              </a:spcAft>
              <a:buClr>
                <a:srgbClr val="888888"/>
              </a:buClr>
              <a:buSzPts val="1400"/>
              <a:buFont typeface="Arial"/>
              <a:buNone/>
              <a:defRPr sz="2400" b="1" i="0" u="none" strike="noStrike" cap="none">
                <a:solidFill>
                  <a:srgbClr val="888888"/>
                </a:solidFill>
                <a:latin typeface="Arial"/>
                <a:ea typeface="Arial"/>
                <a:cs typeface="Arial"/>
                <a:sym typeface="Arial"/>
              </a:defRPr>
            </a:lvl1pPr>
            <a:lvl2pPr marL="457200" marR="0" lvl="1" indent="0" algn="ctr" rtl="0">
              <a:spcBef>
                <a:spcPts val="48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1400"/>
              <a:buFont typeface="Courier New"/>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68000" y="432000"/>
            <a:ext cx="8229600" cy="56207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Table page">
  <p:cSld name="CONTENT Table page">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67544" y="432000"/>
            <a:ext cx="8229600" cy="634082"/>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p:nvPr/>
        </p:nvSpPr>
        <p:spPr>
          <a:xfrm>
            <a:off x="539552" y="1340768"/>
            <a:ext cx="81369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Shape 54"/>
          <p:cNvSpPr txBox="1">
            <a:spLocks noGrp="1"/>
          </p:cNvSpPr>
          <p:nvPr>
            <p:ph type="body" idx="1"/>
          </p:nvPr>
        </p:nvSpPr>
        <p:spPr>
          <a:xfrm>
            <a:off x="467544" y="5157788"/>
            <a:ext cx="8208144" cy="122354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page + legend" type="objTx">
  <p:cSld name="OBJECT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Shape 57"/>
          <p:cNvSpPr txBox="1">
            <a:spLocks noGrp="1"/>
          </p:cNvSpPr>
          <p:nvPr>
            <p:ph type="body" idx="1"/>
          </p:nvPr>
        </p:nvSpPr>
        <p:spPr>
          <a:xfrm>
            <a:off x="3575050" y="1205802"/>
            <a:ext cx="5111750"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2"/>
          </p:nvPr>
        </p:nvSpPr>
        <p:spPr>
          <a:xfrm>
            <a:off x="457200" y="2492896"/>
            <a:ext cx="3008313"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page Light Green origami">
  <p:cSld name="CONTENTpage Light Green origami">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a:stretch/>
        </p:blipFill>
        <p:spPr>
          <a:xfrm>
            <a:off x="-1980728" y="1093028"/>
            <a:ext cx="6153684" cy="5648340"/>
          </a:xfrm>
          <a:prstGeom prst="rect">
            <a:avLst/>
          </a:prstGeom>
          <a:noFill/>
          <a:ln>
            <a:noFill/>
          </a:ln>
        </p:spPr>
      </p:pic>
      <p:sp>
        <p:nvSpPr>
          <p:cNvPr id="61" name="Shape 61"/>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Shape 62"/>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10" name="Shape 10"/>
          <p:cNvGraphicFramePr/>
          <p:nvPr/>
        </p:nvGraphicFramePr>
        <p:xfrm>
          <a:off x="0" y="6807656"/>
          <a:ext cx="9144000" cy="365770"/>
        </p:xfrm>
        <a:graphic>
          <a:graphicData uri="http://schemas.openxmlformats.org/drawingml/2006/table">
            <a:tbl>
              <a:tblPr firstRow="1" bandRow="1">
                <a:noFill/>
                <a:tableStyleId>{190732A8-F4E9-4506-9020-831290EDF283}</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pic>
        <p:nvPicPr>
          <p:cNvPr id="11" name="Shape 11"/>
          <p:cNvPicPr preferRelativeResize="0"/>
          <p:nvPr/>
        </p:nvPicPr>
        <p:blipFill rotWithShape="1">
          <a:blip r:embed="rId5">
            <a:alphaModFix/>
          </a:blip>
          <a:srcRect/>
          <a:stretch/>
        </p:blipFill>
        <p:spPr>
          <a:xfrm>
            <a:off x="-1980728" y="1093028"/>
            <a:ext cx="6153684" cy="5648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1368000"/>
            <a:ext cx="8229600" cy="4525963"/>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32" name="Shape 32"/>
          <p:cNvGraphicFramePr/>
          <p:nvPr/>
        </p:nvGraphicFramePr>
        <p:xfrm>
          <a:off x="0" y="6807656"/>
          <a:ext cx="9144000" cy="365770"/>
        </p:xfrm>
        <a:graphic>
          <a:graphicData uri="http://schemas.openxmlformats.org/drawingml/2006/table">
            <a:tbl>
              <a:tblPr firstRow="1" bandRow="1">
                <a:noFill/>
                <a:tableStyleId>{190732A8-F4E9-4506-9020-831290EDF283}</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
        <p:nvSpPr>
          <p:cNvPr id="33" name="Shape 33"/>
          <p:cNvSpPr txBox="1">
            <a:spLocks noGrp="1"/>
          </p:cNvSpPr>
          <p:nvPr>
            <p:ph type="title"/>
          </p:nvPr>
        </p:nvSpPr>
        <p:spPr>
          <a:xfrm>
            <a:off x="468000" y="432000"/>
            <a:ext cx="8229600" cy="562074"/>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Shape 34"/>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b="0" i="0" u="none" strike="noStrike" cap="none">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a:t>
            </a:fld>
            <a:endParaRPr sz="900" b="0" i="0" u="none" strike="noStrike" cap="none">
              <a:solidFill>
                <a:schemeClr val="dk1"/>
              </a:solidFill>
              <a:latin typeface="Arial"/>
              <a:ea typeface="Arial"/>
              <a:cs typeface="Arial"/>
              <a:sym typeface="Arial"/>
            </a:endParaRPr>
          </a:p>
        </p:txBody>
      </p:sp>
      <p:pic>
        <p:nvPicPr>
          <p:cNvPr id="35" name="Shape 35"/>
          <p:cNvPicPr preferRelativeResize="0"/>
          <p:nvPr/>
        </p:nvPicPr>
        <p:blipFill rotWithShape="1">
          <a:blip r:embed="rId12">
            <a:alphaModFix/>
          </a:blip>
          <a:srcRect/>
          <a:stretch/>
        </p:blipFill>
        <p:spPr>
          <a:xfrm>
            <a:off x="7726826" y="174312"/>
            <a:ext cx="1215336" cy="662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Shape 85"/>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pPr marL="0" marR="0" lvl="0" indent="0" algn="r" rtl="0">
                <a:spcBef>
                  <a:spcPts val="0"/>
                </a:spcBef>
                <a:spcAft>
                  <a:spcPts val="0"/>
                </a:spcAft>
                <a:buClr>
                  <a:schemeClr val="dk1"/>
                </a:buClr>
                <a:buFont typeface="Arial"/>
                <a:buNone/>
              </a:pPr>
              <a:t>‹#›</a:t>
            </a:fld>
            <a:endParaRPr sz="900">
              <a:solidFill>
                <a:schemeClr val="dk1"/>
              </a:solidFill>
              <a:latin typeface="Arial"/>
              <a:ea typeface="Arial"/>
              <a:cs typeface="Arial"/>
              <a:sym typeface="Arial"/>
            </a:endParaRPr>
          </a:p>
        </p:txBody>
      </p:sp>
      <p:graphicFrame>
        <p:nvGraphicFramePr>
          <p:cNvPr id="86" name="Shape 86"/>
          <p:cNvGraphicFramePr/>
          <p:nvPr/>
        </p:nvGraphicFramePr>
        <p:xfrm>
          <a:off x="0" y="6807656"/>
          <a:ext cx="9144000" cy="365770"/>
        </p:xfrm>
        <a:graphic>
          <a:graphicData uri="http://schemas.openxmlformats.org/drawingml/2006/table">
            <a:tbl>
              <a:tblPr firstRow="1" bandRow="1">
                <a:noFill/>
                <a:tableStyleId>{190732A8-F4E9-4506-9020-831290EDF283}</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Tree>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aphicFrame>
        <p:nvGraphicFramePr>
          <p:cNvPr id="94" name="Shape 94"/>
          <p:cNvGraphicFramePr/>
          <p:nvPr/>
        </p:nvGraphicFramePr>
        <p:xfrm>
          <a:off x="0" y="6807656"/>
          <a:ext cx="9144000" cy="365770"/>
        </p:xfrm>
        <a:graphic>
          <a:graphicData uri="http://schemas.openxmlformats.org/drawingml/2006/table">
            <a:tbl>
              <a:tblPr firstRow="1" bandRow="1">
                <a:noFill/>
                <a:tableStyleId>{190732A8-F4E9-4506-9020-831290EDF283}</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pic>
        <p:nvPicPr>
          <p:cNvPr id="95" name="Shape 95"/>
          <p:cNvPicPr preferRelativeResize="0"/>
          <p:nvPr/>
        </p:nvPicPr>
        <p:blipFill rotWithShape="1">
          <a:blip r:embed="rId6">
            <a:alphaModFix/>
          </a:blip>
          <a:srcRect/>
          <a:stretch/>
        </p:blipFill>
        <p:spPr>
          <a:xfrm>
            <a:off x="7726826" y="174312"/>
            <a:ext cx="1215336" cy="662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3680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graphicFrame>
        <p:nvGraphicFramePr>
          <p:cNvPr id="9" name="Tableau 8"/>
          <p:cNvGraphicFramePr>
            <a:graphicFrameLocks noGrp="1"/>
          </p:cNvGraphicFramePr>
          <p:nvPr userDrawn="1">
            <p:extLst>
              <p:ext uri="{D42A27DB-BD31-4B8C-83A1-F6EECF244321}">
                <p14:modId xmlns:p14="http://schemas.microsoft.com/office/powerpoint/2010/main" val="2293424160"/>
              </p:ext>
            </p:extLst>
          </p:nvPr>
        </p:nvGraphicFramePr>
        <p:xfrm>
          <a:off x="0" y="6807656"/>
          <a:ext cx="9144000" cy="3657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16">
                <a:tc>
                  <a:txBody>
                    <a:bodyPr/>
                    <a:lstStyle/>
                    <a:p>
                      <a:endParaRPr lang="en-GB" sz="800" dirty="0">
                        <a:ln w="3175">
                          <a:solidFill>
                            <a:schemeClr val="accent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ln w="3175">
                          <a:solidFill>
                            <a:schemeClr val="accent4"/>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GB" dirty="0">
                        <a:ln w="3175">
                          <a:solidFill>
                            <a:schemeClr val="accent3"/>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dirty="0">
                        <a:ln w="3175">
                          <a:solidFill>
                            <a:schemeClr val="accent2"/>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bl>
          </a:graphicData>
        </a:graphic>
      </p:graphicFrame>
      <p:pic>
        <p:nvPicPr>
          <p:cNvPr id="10" name="Imag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49154" y="173697"/>
            <a:ext cx="715334" cy="663015"/>
          </a:xfrm>
          <a:prstGeom prst="rect">
            <a:avLst/>
          </a:prstGeom>
        </p:spPr>
      </p:pic>
      <p:sp>
        <p:nvSpPr>
          <p:cNvPr id="2" name="Espace réservé du titre 1"/>
          <p:cNvSpPr>
            <a:spLocks noGrp="1"/>
          </p:cNvSpPr>
          <p:nvPr>
            <p:ph type="title"/>
          </p:nvPr>
        </p:nvSpPr>
        <p:spPr>
          <a:xfrm>
            <a:off x="468000" y="432000"/>
            <a:ext cx="8229600" cy="562074"/>
          </a:xfrm>
          <a:prstGeom prst="rect">
            <a:avLst/>
          </a:prstGeom>
        </p:spPr>
        <p:txBody>
          <a:bodyPr vert="horz" lIns="91440" tIns="45720" rIns="91440" bIns="45720" rtlCol="0" anchor="ctr">
            <a:noAutofit/>
          </a:bodyPr>
          <a:lstStyle/>
          <a:p>
            <a:r>
              <a:rPr lang="fr-FR" dirty="0"/>
              <a:t>Modifiez le style du titre</a:t>
            </a:r>
            <a:endParaRPr lang="en-GB" dirty="0"/>
          </a:p>
        </p:txBody>
      </p:sp>
      <p:sp>
        <p:nvSpPr>
          <p:cNvPr id="8" name="Espace réservé du texte 2"/>
          <p:cNvSpPr txBox="1">
            <a:spLocks/>
          </p:cNvSpPr>
          <p:nvPr userDrawn="1"/>
        </p:nvSpPr>
        <p:spPr>
          <a:xfrm>
            <a:off x="7236296" y="6528636"/>
            <a:ext cx="1800225" cy="28474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8F4756C1-1FC7-4D71-B0D7-8887FC1017FC}" type="slidenum">
              <a:rPr lang="en-GB" smtClean="0"/>
              <a:pPr/>
              <a:t>‹#›</a:t>
            </a:fld>
            <a:endParaRPr lang="en-GB" dirty="0"/>
          </a:p>
        </p:txBody>
      </p:sp>
    </p:spTree>
    <p:extLst>
      <p:ext uri="{BB962C8B-B14F-4D97-AF65-F5344CB8AC3E}">
        <p14:creationId xmlns:p14="http://schemas.microsoft.com/office/powerpoint/2010/main" val="754613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b="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Shape 148"/>
          <p:cNvSpPr txBox="1">
            <a:spLocks noGrp="1"/>
          </p:cNvSpPr>
          <p:nvPr>
            <p:ph type="ctrTitle"/>
          </p:nvPr>
        </p:nvSpPr>
        <p:spPr>
          <a:xfrm>
            <a:off x="3527376" y="3212976"/>
            <a:ext cx="5005064" cy="2520280"/>
          </a:xfrm>
          <a:prstGeom prst="rect">
            <a:avLst/>
          </a:prstGeom>
          <a:noFill/>
          <a:ln>
            <a:noFill/>
          </a:ln>
        </p:spPr>
        <p:txBody>
          <a:bodyPr spcFirstLastPara="1" wrap="square" lIns="91425" tIns="45700" rIns="91425" bIns="45700" anchor="t" anchorCtr="0">
            <a:noAutofit/>
          </a:bodyPr>
          <a:lstStyle/>
          <a:p>
            <a:pPr lvl="0" algn="r"/>
            <a:r>
              <a:rPr lang="en-GB" sz="4800" b="1" dirty="0" err="1">
                <a:latin typeface="+mn-lt"/>
              </a:rPr>
              <a:t>Rute</a:t>
            </a:r>
            <a:r>
              <a:rPr lang="en-GB" sz="4800" b="1" dirty="0">
                <a:latin typeface="+mn-lt"/>
              </a:rPr>
              <a:t> </a:t>
            </a:r>
            <a:r>
              <a:rPr lang="en-GB" sz="4800" b="1" dirty="0" err="1">
                <a:latin typeface="+mn-lt"/>
              </a:rPr>
              <a:t>Culturale</a:t>
            </a:r>
            <a:r>
              <a:rPr lang="en-GB" sz="4800" b="1" dirty="0">
                <a:latin typeface="+mn-lt"/>
              </a:rPr>
              <a:t> </a:t>
            </a:r>
            <a:r>
              <a:rPr lang="en-GB" sz="4800" b="1" dirty="0" err="1">
                <a:latin typeface="+mn-lt"/>
              </a:rPr>
              <a:t>Europene</a:t>
            </a:r>
            <a:r>
              <a:rPr lang="en-GB" sz="4800" b="1" dirty="0">
                <a:latin typeface="+mn-lt"/>
              </a:rPr>
              <a:t> </a:t>
            </a:r>
            <a:endParaRPr sz="4800" b="0" i="1" u="none" strike="noStrike" cap="none" dirty="0">
              <a:solidFill>
                <a:srgbClr val="FF0000"/>
              </a:solidFill>
              <a:latin typeface="+mn-lt"/>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501596" y="1628800"/>
            <a:ext cx="8229600" cy="562074"/>
          </a:xfrm>
        </p:spPr>
        <p:txBody>
          <a:bodyPr/>
          <a:lstStyle/>
          <a:p>
            <a:r>
              <a:rPr lang="vi-VN" sz="3600" b="1" dirty="0"/>
              <a:t>2.</a:t>
            </a:r>
            <a:r>
              <a:rPr lang="en-US" sz="3600" b="1" dirty="0"/>
              <a:t> </a:t>
            </a:r>
            <a:r>
              <a:rPr lang="vi-VN" sz="3600" b="1" dirty="0"/>
              <a:t>Identificarea nevoilor de infrastructură, marcare şi informare</a:t>
            </a:r>
          </a:p>
        </p:txBody>
      </p:sp>
      <p:sp>
        <p:nvSpPr>
          <p:cNvPr id="2" name="CasellaDiTesto 1"/>
          <p:cNvSpPr txBox="1"/>
          <p:nvPr/>
        </p:nvSpPr>
        <p:spPr>
          <a:xfrm>
            <a:off x="439932" y="3284984"/>
            <a:ext cx="8352928" cy="2031325"/>
          </a:xfrm>
          <a:prstGeom prst="rect">
            <a:avLst/>
          </a:prstGeom>
          <a:noFill/>
        </p:spPr>
        <p:txBody>
          <a:bodyPr wrap="square" rtlCol="0">
            <a:spAutoFit/>
          </a:bodyPr>
          <a:lstStyle/>
          <a:p>
            <a:r>
              <a:rPr lang="vi-VN" sz="1800" b="1" dirty="0"/>
              <a:t>Perioada: luna </a:t>
            </a:r>
            <a:r>
              <a:rPr lang="en-US" sz="1800" b="1" dirty="0"/>
              <a:t>2</a:t>
            </a:r>
            <a:r>
              <a:rPr lang="vi-VN" sz="1800" b="1" dirty="0"/>
              <a:t> – luna </a:t>
            </a:r>
            <a:r>
              <a:rPr lang="en-US" sz="1800" b="1" dirty="0"/>
              <a:t>4</a:t>
            </a:r>
            <a:endParaRPr lang="vi-VN" sz="1800" b="1" dirty="0"/>
          </a:p>
          <a:p>
            <a:endParaRPr lang="vi-VN" sz="1800" b="1" dirty="0"/>
          </a:p>
          <a:p>
            <a:r>
              <a:rPr lang="vi-VN" sz="1800" dirty="0"/>
              <a:t>Rezultate: </a:t>
            </a:r>
            <a:r>
              <a:rPr lang="vi-VN" sz="1800" dirty="0">
                <a:solidFill>
                  <a:srgbClr val="0070C0"/>
                </a:solidFill>
              </a:rPr>
              <a:t>5-6 vizite în teren şi întâlniri de lucru la fiecare sit din rută; un document privind capacitatea de suport a fiecărui sit din rută; un document cu inventarul/necesarul de investiţii pentru o îmbunătăţire a calităţii experienţei vizitatorilor pentru întreaga rută;  un plan de soft mobility pentru conectarea celor 5 sau 6 situri de pe rută.</a:t>
            </a:r>
          </a:p>
        </p:txBody>
      </p:sp>
    </p:spTree>
    <p:extLst>
      <p:ext uri="{BB962C8B-B14F-4D97-AF65-F5344CB8AC3E}">
        <p14:creationId xmlns:p14="http://schemas.microsoft.com/office/powerpoint/2010/main" val="125540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502621" y="1772816"/>
            <a:ext cx="8229600" cy="562074"/>
          </a:xfrm>
        </p:spPr>
        <p:txBody>
          <a:bodyPr/>
          <a:lstStyle/>
          <a:p>
            <a:r>
              <a:rPr lang="pt-BR" sz="3600" b="1" dirty="0"/>
              <a:t>3. Realizarea bazei de date </a:t>
            </a:r>
            <a:endParaRPr lang="vi-VN" sz="3600" b="1" dirty="0"/>
          </a:p>
        </p:txBody>
      </p:sp>
      <p:sp>
        <p:nvSpPr>
          <p:cNvPr id="2" name="CasellaDiTesto 1"/>
          <p:cNvSpPr txBox="1"/>
          <p:nvPr/>
        </p:nvSpPr>
        <p:spPr>
          <a:xfrm>
            <a:off x="467544" y="3140968"/>
            <a:ext cx="8352928" cy="2308324"/>
          </a:xfrm>
          <a:prstGeom prst="rect">
            <a:avLst/>
          </a:prstGeom>
          <a:noFill/>
        </p:spPr>
        <p:txBody>
          <a:bodyPr wrap="square" rtlCol="0">
            <a:spAutoFit/>
          </a:bodyPr>
          <a:lstStyle/>
          <a:p>
            <a:r>
              <a:rPr lang="vi-VN" sz="1800" b="1" dirty="0"/>
              <a:t>Perioada: luna </a:t>
            </a:r>
            <a:r>
              <a:rPr lang="en-US" sz="1800" b="1" dirty="0"/>
              <a:t>2</a:t>
            </a:r>
            <a:r>
              <a:rPr lang="vi-VN" sz="1800" b="1" dirty="0"/>
              <a:t> – luna </a:t>
            </a:r>
            <a:r>
              <a:rPr lang="en-US" sz="1800" b="1" dirty="0"/>
              <a:t>4</a:t>
            </a:r>
            <a:endParaRPr lang="vi-VN" sz="1800" b="1" dirty="0"/>
          </a:p>
          <a:p>
            <a:endParaRPr lang="vi-VN" sz="1800" dirty="0"/>
          </a:p>
          <a:p>
            <a:r>
              <a:rPr lang="vi-VN" sz="1800" dirty="0"/>
              <a:t>Rezultate: </a:t>
            </a:r>
            <a:r>
              <a:rPr lang="vi-VN" sz="1800" dirty="0">
                <a:solidFill>
                  <a:srgbClr val="0070C0"/>
                </a:solidFill>
              </a:rPr>
              <a:t>5-6 documente (texte şi fotografii) care vor centraliza la nivel local date complete privind unităţile de cazare şi alimentaţie publică, atracţii turistice (naturale şi culturale), producători locali (fermieri, meşteşugari), ghizi, transportatori, agenţii de turism, furnizori de echipamente sportive şi agrement, evenimente, canale media etc.</a:t>
            </a:r>
          </a:p>
          <a:p>
            <a:endParaRPr lang="vi-VN" sz="1800" dirty="0"/>
          </a:p>
        </p:txBody>
      </p:sp>
    </p:spTree>
    <p:extLst>
      <p:ext uri="{BB962C8B-B14F-4D97-AF65-F5344CB8AC3E}">
        <p14:creationId xmlns:p14="http://schemas.microsoft.com/office/powerpoint/2010/main" val="205254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467544" y="1988840"/>
            <a:ext cx="8229600" cy="562074"/>
          </a:xfrm>
        </p:spPr>
        <p:txBody>
          <a:bodyPr/>
          <a:lstStyle/>
          <a:p>
            <a:r>
              <a:rPr lang="it-IT" sz="3600" b="1" dirty="0"/>
              <a:t>4. Realizarea planului de interpretare al rutei</a:t>
            </a:r>
            <a:endParaRPr lang="vi-VN" sz="3600" b="1" dirty="0"/>
          </a:p>
        </p:txBody>
      </p:sp>
      <p:sp>
        <p:nvSpPr>
          <p:cNvPr id="2" name="CasellaDiTesto 1"/>
          <p:cNvSpPr txBox="1"/>
          <p:nvPr/>
        </p:nvSpPr>
        <p:spPr>
          <a:xfrm>
            <a:off x="467544" y="3212976"/>
            <a:ext cx="8352928" cy="1200329"/>
          </a:xfrm>
          <a:prstGeom prst="rect">
            <a:avLst/>
          </a:prstGeom>
          <a:noFill/>
        </p:spPr>
        <p:txBody>
          <a:bodyPr wrap="square" rtlCol="0">
            <a:spAutoFit/>
          </a:bodyPr>
          <a:lstStyle/>
          <a:p>
            <a:r>
              <a:rPr lang="vi-VN" sz="1800" b="1" dirty="0"/>
              <a:t>Perioada: luna </a:t>
            </a:r>
            <a:r>
              <a:rPr lang="en-US" sz="1800" b="1" dirty="0"/>
              <a:t>3</a:t>
            </a:r>
            <a:r>
              <a:rPr lang="vi-VN" sz="1800" b="1" dirty="0"/>
              <a:t> – luna </a:t>
            </a:r>
            <a:r>
              <a:rPr lang="en-US" sz="1800" b="1" dirty="0"/>
              <a:t>6</a:t>
            </a:r>
            <a:endParaRPr lang="vi-VN" sz="1800" b="1" dirty="0"/>
          </a:p>
          <a:p>
            <a:endParaRPr lang="vi-VN" sz="1800" b="1" dirty="0"/>
          </a:p>
          <a:p>
            <a:r>
              <a:rPr lang="vi-VN" sz="1800" dirty="0"/>
              <a:t>Rezultate: </a:t>
            </a:r>
            <a:r>
              <a:rPr lang="vi-VN" sz="1800" dirty="0">
                <a:solidFill>
                  <a:srgbClr val="0070C0"/>
                </a:solidFill>
              </a:rPr>
              <a:t>1 plan strategic pe 5 ani privind interpretarea de-a lungul rutei</a:t>
            </a:r>
          </a:p>
          <a:p>
            <a:endParaRPr lang="vi-VN" sz="1800" dirty="0"/>
          </a:p>
        </p:txBody>
      </p:sp>
    </p:spTree>
    <p:extLst>
      <p:ext uri="{BB962C8B-B14F-4D97-AF65-F5344CB8AC3E}">
        <p14:creationId xmlns:p14="http://schemas.microsoft.com/office/powerpoint/2010/main" val="53112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498376" y="1772816"/>
            <a:ext cx="8291264" cy="562074"/>
          </a:xfrm>
        </p:spPr>
        <p:txBody>
          <a:bodyPr/>
          <a:lstStyle/>
          <a:p>
            <a:r>
              <a:rPr lang="vi-VN" sz="3600" b="1" dirty="0"/>
              <a:t>5. Realizarea identităţii vizuale a rutei</a:t>
            </a:r>
          </a:p>
        </p:txBody>
      </p:sp>
      <p:sp>
        <p:nvSpPr>
          <p:cNvPr id="2" name="CasellaDiTesto 1"/>
          <p:cNvSpPr txBox="1"/>
          <p:nvPr/>
        </p:nvSpPr>
        <p:spPr>
          <a:xfrm>
            <a:off x="467544" y="3024881"/>
            <a:ext cx="8352928" cy="1200329"/>
          </a:xfrm>
          <a:prstGeom prst="rect">
            <a:avLst/>
          </a:prstGeom>
          <a:noFill/>
        </p:spPr>
        <p:txBody>
          <a:bodyPr wrap="square" rtlCol="0">
            <a:spAutoFit/>
          </a:bodyPr>
          <a:lstStyle/>
          <a:p>
            <a:r>
              <a:rPr lang="vi-VN" sz="1800" b="1" dirty="0"/>
              <a:t>Perioada: luna </a:t>
            </a:r>
            <a:r>
              <a:rPr lang="en-US" sz="1800" b="1" dirty="0"/>
              <a:t>7</a:t>
            </a:r>
            <a:r>
              <a:rPr lang="vi-VN" sz="1800" b="1" dirty="0"/>
              <a:t> – luna 1</a:t>
            </a:r>
            <a:r>
              <a:rPr lang="en-US" sz="1800" b="1" dirty="0"/>
              <a:t>0</a:t>
            </a:r>
            <a:endParaRPr lang="vi-VN" sz="1800" b="1" dirty="0"/>
          </a:p>
          <a:p>
            <a:endParaRPr lang="vi-VN" sz="1800" b="1" dirty="0"/>
          </a:p>
          <a:p>
            <a:r>
              <a:rPr lang="vi-VN" sz="1800" dirty="0"/>
              <a:t>Rezultate: </a:t>
            </a:r>
            <a:r>
              <a:rPr lang="vi-VN" sz="1800" dirty="0">
                <a:solidFill>
                  <a:srgbClr val="0070C0"/>
                </a:solidFill>
              </a:rPr>
              <a:t>1 ghid extins privind elementele de identitate vizuală ale rutei</a:t>
            </a:r>
          </a:p>
          <a:p>
            <a:endParaRPr lang="vi-VN" sz="1800" dirty="0"/>
          </a:p>
        </p:txBody>
      </p:sp>
    </p:spTree>
    <p:extLst>
      <p:ext uri="{BB962C8B-B14F-4D97-AF65-F5344CB8AC3E}">
        <p14:creationId xmlns:p14="http://schemas.microsoft.com/office/powerpoint/2010/main" val="37958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503189" y="1772816"/>
            <a:ext cx="8291264" cy="562074"/>
          </a:xfrm>
        </p:spPr>
        <p:txBody>
          <a:bodyPr/>
          <a:lstStyle/>
          <a:p>
            <a:r>
              <a:rPr lang="vi-VN" sz="3600" b="1" dirty="0"/>
              <a:t>6. Realizarea criteriilor de calitate</a:t>
            </a:r>
          </a:p>
        </p:txBody>
      </p:sp>
      <p:sp>
        <p:nvSpPr>
          <p:cNvPr id="2" name="CasellaDiTesto 1"/>
          <p:cNvSpPr txBox="1"/>
          <p:nvPr/>
        </p:nvSpPr>
        <p:spPr>
          <a:xfrm>
            <a:off x="467544" y="2996952"/>
            <a:ext cx="8352928" cy="1754326"/>
          </a:xfrm>
          <a:prstGeom prst="rect">
            <a:avLst/>
          </a:prstGeom>
          <a:noFill/>
        </p:spPr>
        <p:txBody>
          <a:bodyPr wrap="square" rtlCol="0">
            <a:spAutoFit/>
          </a:bodyPr>
          <a:lstStyle/>
          <a:p>
            <a:r>
              <a:rPr lang="vi-VN" sz="1800" b="1" dirty="0"/>
              <a:t>Perioada: luna </a:t>
            </a:r>
            <a:r>
              <a:rPr lang="en-US" sz="1800" b="1" dirty="0"/>
              <a:t>7</a:t>
            </a:r>
            <a:r>
              <a:rPr lang="vi-VN" sz="1800" b="1" dirty="0"/>
              <a:t> – luna </a:t>
            </a:r>
            <a:r>
              <a:rPr lang="en-US" sz="1800" b="1" dirty="0"/>
              <a:t>8</a:t>
            </a:r>
            <a:endParaRPr lang="vi-VN" sz="1800" b="1" dirty="0"/>
          </a:p>
          <a:p>
            <a:endParaRPr lang="vi-VN" sz="1800" b="1" dirty="0"/>
          </a:p>
          <a:p>
            <a:r>
              <a:rPr lang="vi-VN" sz="1800" dirty="0"/>
              <a:t>Rezultate: </a:t>
            </a:r>
            <a:r>
              <a:rPr lang="vi-VN" sz="1800" dirty="0">
                <a:solidFill>
                  <a:srgbClr val="0070C0"/>
                </a:solidFill>
              </a:rPr>
              <a:t>pornind de la celelalte documente dezvoltate anterior va fi realizat 1 regulament privind modalitatea de extindere a rutei, de realizare a unor parteneriate, de certificare a furnizorilor locali etc.</a:t>
            </a:r>
          </a:p>
          <a:p>
            <a:endParaRPr lang="vi-VN" sz="1800" dirty="0"/>
          </a:p>
        </p:txBody>
      </p:sp>
    </p:spTree>
    <p:extLst>
      <p:ext uri="{BB962C8B-B14F-4D97-AF65-F5344CB8AC3E}">
        <p14:creationId xmlns:p14="http://schemas.microsoft.com/office/powerpoint/2010/main" val="215630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459856" y="1484784"/>
            <a:ext cx="8291264" cy="562074"/>
          </a:xfrm>
        </p:spPr>
        <p:txBody>
          <a:bodyPr/>
          <a:lstStyle/>
          <a:p>
            <a:r>
              <a:rPr lang="vi-VN" sz="3600" b="1" dirty="0"/>
              <a:t>7. Realizarea de sesiuni de</a:t>
            </a:r>
            <a:r>
              <a:rPr lang="en-US" sz="3600" b="1" dirty="0"/>
              <a:t> </a:t>
            </a:r>
            <a:r>
              <a:rPr lang="vi-VN" sz="3600" b="1" dirty="0"/>
              <a:t>formare şi informare</a:t>
            </a:r>
          </a:p>
        </p:txBody>
      </p:sp>
      <p:sp>
        <p:nvSpPr>
          <p:cNvPr id="2" name="CasellaDiTesto 1"/>
          <p:cNvSpPr txBox="1"/>
          <p:nvPr/>
        </p:nvSpPr>
        <p:spPr>
          <a:xfrm>
            <a:off x="442923" y="2708920"/>
            <a:ext cx="8568952" cy="3139321"/>
          </a:xfrm>
          <a:prstGeom prst="rect">
            <a:avLst/>
          </a:prstGeom>
          <a:noFill/>
        </p:spPr>
        <p:txBody>
          <a:bodyPr wrap="square" rtlCol="0">
            <a:spAutoFit/>
          </a:bodyPr>
          <a:lstStyle/>
          <a:p>
            <a:r>
              <a:rPr lang="vi-VN" sz="1800" b="1" dirty="0"/>
              <a:t>Perioada: luna </a:t>
            </a:r>
            <a:r>
              <a:rPr lang="en-US" sz="1800" b="1" dirty="0"/>
              <a:t>8</a:t>
            </a:r>
            <a:r>
              <a:rPr lang="vi-VN" sz="1800" b="1" dirty="0"/>
              <a:t> – luna </a:t>
            </a:r>
            <a:r>
              <a:rPr lang="en-US" sz="1800" b="1" dirty="0"/>
              <a:t>9</a:t>
            </a:r>
            <a:endParaRPr lang="vi-VN" sz="1800" b="1" dirty="0"/>
          </a:p>
          <a:p>
            <a:endParaRPr lang="vi-VN" sz="1800" b="1" dirty="0"/>
          </a:p>
          <a:p>
            <a:r>
              <a:rPr lang="vi-VN" sz="1800" dirty="0"/>
              <a:t>Rezultate: </a:t>
            </a:r>
            <a:r>
              <a:rPr lang="vi-VN" sz="1800" dirty="0">
                <a:solidFill>
                  <a:srgbClr val="0070C0"/>
                </a:solidFill>
              </a:rPr>
              <a:t>pornind de la planul de interpretare vor fi realizate minim 5 sesiuni de formare pentru ghizii locali, angajaţii centrelor de informare turistică, meşteşugari, hotelieri şi orice alte persoane care interacţionează direct cu turiştii pentru asigurarea unei distribuiri unitare şi corecte a informaţiilor la nivelul rutei; vor fi de asemenea organizate minim 3 întâlniri cu proprietarii de afaceri în turism şi reprezentanţi ai unor instituţii locale relevante pentru a-i informa privind documentele strategice realizate în perioada anterioară şi impactul pe care acestea le vor avea în comunităţi. </a:t>
            </a:r>
          </a:p>
          <a:p>
            <a:endParaRPr lang="vi-VN" sz="1800" dirty="0"/>
          </a:p>
        </p:txBody>
      </p:sp>
    </p:spTree>
    <p:extLst>
      <p:ext uri="{BB962C8B-B14F-4D97-AF65-F5344CB8AC3E}">
        <p14:creationId xmlns:p14="http://schemas.microsoft.com/office/powerpoint/2010/main" val="215370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459287" y="1628800"/>
            <a:ext cx="8291264" cy="562074"/>
          </a:xfrm>
        </p:spPr>
        <p:txBody>
          <a:bodyPr/>
          <a:lstStyle/>
          <a:p>
            <a:r>
              <a:rPr lang="it-IT" sz="3600" b="1" dirty="0"/>
              <a:t>8. Dezvoltarea infrastructurii de marcare şi informare turistică </a:t>
            </a:r>
            <a:endParaRPr lang="vi-VN" sz="3600" b="1" dirty="0"/>
          </a:p>
        </p:txBody>
      </p:sp>
      <p:sp>
        <p:nvSpPr>
          <p:cNvPr id="2" name="CasellaDiTesto 1"/>
          <p:cNvSpPr txBox="1"/>
          <p:nvPr/>
        </p:nvSpPr>
        <p:spPr>
          <a:xfrm>
            <a:off x="459287" y="3212976"/>
            <a:ext cx="8568952" cy="2862322"/>
          </a:xfrm>
          <a:prstGeom prst="rect">
            <a:avLst/>
          </a:prstGeom>
          <a:noFill/>
        </p:spPr>
        <p:txBody>
          <a:bodyPr wrap="square" rtlCol="0">
            <a:spAutoFit/>
          </a:bodyPr>
          <a:lstStyle/>
          <a:p>
            <a:r>
              <a:rPr lang="vi-VN" sz="1800" b="1" dirty="0"/>
              <a:t>Perioada: luna </a:t>
            </a:r>
            <a:r>
              <a:rPr lang="en-US" sz="1800" b="1" dirty="0"/>
              <a:t>9</a:t>
            </a:r>
            <a:r>
              <a:rPr lang="vi-VN" sz="1800" b="1" dirty="0"/>
              <a:t> – luna </a:t>
            </a:r>
            <a:r>
              <a:rPr lang="en-US" sz="1800" b="1" dirty="0"/>
              <a:t>18</a:t>
            </a:r>
            <a:endParaRPr lang="vi-VN" sz="1800" b="1" dirty="0"/>
          </a:p>
          <a:p>
            <a:endParaRPr lang="vi-VN" sz="1800" b="1" dirty="0"/>
          </a:p>
          <a:p>
            <a:r>
              <a:rPr lang="vi-VN" sz="1800" dirty="0"/>
              <a:t>Rezultate: </a:t>
            </a:r>
            <a:r>
              <a:rPr lang="vi-VN" sz="1800" dirty="0">
                <a:solidFill>
                  <a:srgbClr val="0070C0"/>
                </a:solidFill>
              </a:rPr>
              <a:t>pornind de la documentul de inventar/necesar de investiţii pentru o îmbunătăţire a calităţii experienţei vizitatorilor pentru întreaga rută şi de la planul de soft mobility pentru conectarea celor 5 sau 6 situri de pe rută, se vor dezvolta proiecte de marcare a traseelor în jurul celor 5-6 fortificaţii şi de conectare a acestora prin intermediul mijloacelor de transport public; estimăm ca la finalul acestui interval vor fi marcaţi aproximativ 200 km de trasee şi se vor amplasa minim 12 panouri informative.</a:t>
            </a:r>
          </a:p>
          <a:p>
            <a:endParaRPr lang="vi-VN" sz="1800" dirty="0"/>
          </a:p>
        </p:txBody>
      </p:sp>
    </p:spTree>
    <p:extLst>
      <p:ext uri="{BB962C8B-B14F-4D97-AF65-F5344CB8AC3E}">
        <p14:creationId xmlns:p14="http://schemas.microsoft.com/office/powerpoint/2010/main" val="186584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449326" y="1916832"/>
            <a:ext cx="8291264" cy="562074"/>
          </a:xfrm>
        </p:spPr>
        <p:txBody>
          <a:bodyPr/>
          <a:lstStyle/>
          <a:p>
            <a:r>
              <a:rPr lang="it-IT" sz="3600" b="1" dirty="0"/>
              <a:t>9. Dezvoltarea de oferte turistice </a:t>
            </a:r>
            <a:endParaRPr lang="vi-VN" sz="3600" b="1" dirty="0"/>
          </a:p>
        </p:txBody>
      </p:sp>
      <p:sp>
        <p:nvSpPr>
          <p:cNvPr id="2" name="CasellaDiTesto 1"/>
          <p:cNvSpPr txBox="1"/>
          <p:nvPr/>
        </p:nvSpPr>
        <p:spPr>
          <a:xfrm>
            <a:off x="449326" y="3172091"/>
            <a:ext cx="8568952" cy="1477328"/>
          </a:xfrm>
          <a:prstGeom prst="rect">
            <a:avLst/>
          </a:prstGeom>
          <a:noFill/>
        </p:spPr>
        <p:txBody>
          <a:bodyPr wrap="square" rtlCol="0">
            <a:spAutoFit/>
          </a:bodyPr>
          <a:lstStyle/>
          <a:p>
            <a:r>
              <a:rPr lang="vi-VN" sz="1800" b="1" dirty="0"/>
              <a:t>Perioada: luna </a:t>
            </a:r>
            <a:r>
              <a:rPr lang="en-US" sz="1800" b="1" dirty="0"/>
              <a:t>9</a:t>
            </a:r>
            <a:r>
              <a:rPr lang="vi-VN" sz="1800" b="1" dirty="0"/>
              <a:t> – luna </a:t>
            </a:r>
            <a:r>
              <a:rPr lang="en-US" sz="1800" b="1" dirty="0"/>
              <a:t>13</a:t>
            </a:r>
            <a:endParaRPr lang="vi-VN" sz="1800" b="1" dirty="0"/>
          </a:p>
          <a:p>
            <a:endParaRPr lang="vi-VN" sz="1800" b="1" dirty="0"/>
          </a:p>
          <a:p>
            <a:r>
              <a:rPr lang="vi-VN" sz="1800" dirty="0"/>
              <a:t>Rezultate: </a:t>
            </a:r>
            <a:r>
              <a:rPr lang="vi-VN" sz="1800" dirty="0">
                <a:solidFill>
                  <a:srgbClr val="0070C0"/>
                </a:solidFill>
              </a:rPr>
              <a:t>se vor realiza minim 3 oferte turistice (inclusiv de tip eveniment) la nivelul rutei care să includă toţi membrii reţelei </a:t>
            </a:r>
          </a:p>
          <a:p>
            <a:endParaRPr lang="vi-VN" sz="1800" dirty="0"/>
          </a:p>
        </p:txBody>
      </p:sp>
    </p:spTree>
    <p:extLst>
      <p:ext uri="{BB962C8B-B14F-4D97-AF65-F5344CB8AC3E}">
        <p14:creationId xmlns:p14="http://schemas.microsoft.com/office/powerpoint/2010/main" val="122152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395536" y="1628800"/>
            <a:ext cx="8291264" cy="562074"/>
          </a:xfrm>
        </p:spPr>
        <p:txBody>
          <a:bodyPr/>
          <a:lstStyle/>
          <a:p>
            <a:r>
              <a:rPr lang="it-IT" sz="3600" b="1" dirty="0"/>
              <a:t>10. Dezvoltare instrumente de promovare şi marketing </a:t>
            </a:r>
            <a:endParaRPr lang="vi-VN" sz="3600" b="1" dirty="0"/>
          </a:p>
        </p:txBody>
      </p:sp>
      <p:sp>
        <p:nvSpPr>
          <p:cNvPr id="2" name="CasellaDiTesto 1"/>
          <p:cNvSpPr txBox="1"/>
          <p:nvPr/>
        </p:nvSpPr>
        <p:spPr>
          <a:xfrm>
            <a:off x="395536" y="3212976"/>
            <a:ext cx="8568952" cy="1477328"/>
          </a:xfrm>
          <a:prstGeom prst="rect">
            <a:avLst/>
          </a:prstGeom>
          <a:noFill/>
        </p:spPr>
        <p:txBody>
          <a:bodyPr wrap="square" rtlCol="0">
            <a:spAutoFit/>
          </a:bodyPr>
          <a:lstStyle/>
          <a:p>
            <a:r>
              <a:rPr lang="vi-VN" sz="1800" b="1" dirty="0"/>
              <a:t>Perioada: luna 1</a:t>
            </a:r>
            <a:r>
              <a:rPr lang="en-US" sz="1800" b="1" dirty="0"/>
              <a:t>1</a:t>
            </a:r>
            <a:r>
              <a:rPr lang="vi-VN" sz="1800" b="1" dirty="0"/>
              <a:t> – luna </a:t>
            </a:r>
            <a:r>
              <a:rPr lang="en-US" sz="1800" b="1" dirty="0"/>
              <a:t>14</a:t>
            </a:r>
            <a:endParaRPr lang="vi-VN" sz="1800" b="1" dirty="0"/>
          </a:p>
          <a:p>
            <a:endParaRPr lang="vi-VN" sz="1800" b="1" dirty="0"/>
          </a:p>
          <a:p>
            <a:r>
              <a:rPr lang="vi-VN" sz="1800" dirty="0"/>
              <a:t>Rezultate: </a:t>
            </a:r>
            <a:r>
              <a:rPr lang="vi-VN" sz="1800" dirty="0">
                <a:solidFill>
                  <a:srgbClr val="0070C0"/>
                </a:solidFill>
              </a:rPr>
              <a:t>se vor realiza 1</a:t>
            </a:r>
            <a:r>
              <a:rPr lang="en-US" sz="1800" dirty="0">
                <a:solidFill>
                  <a:srgbClr val="0070C0"/>
                </a:solidFill>
              </a:rPr>
              <a:t> </a:t>
            </a:r>
            <a:r>
              <a:rPr lang="en-US" sz="1800" dirty="0" err="1">
                <a:solidFill>
                  <a:srgbClr val="0070C0"/>
                </a:solidFill>
              </a:rPr>
              <a:t>modul</a:t>
            </a:r>
            <a:r>
              <a:rPr lang="vi-VN" sz="1800" dirty="0">
                <a:solidFill>
                  <a:srgbClr val="0070C0"/>
                </a:solidFill>
              </a:rPr>
              <a:t> </a:t>
            </a:r>
            <a:r>
              <a:rPr lang="en-US" sz="1800" dirty="0" err="1">
                <a:solidFill>
                  <a:srgbClr val="0070C0"/>
                </a:solidFill>
              </a:rPr>
              <a:t>dedicat</a:t>
            </a:r>
            <a:r>
              <a:rPr lang="en-US" sz="1800" dirty="0">
                <a:solidFill>
                  <a:srgbClr val="0070C0"/>
                </a:solidFill>
              </a:rPr>
              <a:t> in </a:t>
            </a:r>
            <a:r>
              <a:rPr lang="en-US" sz="1800" dirty="0" err="1">
                <a:solidFill>
                  <a:srgbClr val="0070C0"/>
                </a:solidFill>
              </a:rPr>
              <a:t>cadrul</a:t>
            </a:r>
            <a:r>
              <a:rPr lang="en-US" sz="1800" dirty="0">
                <a:solidFill>
                  <a:srgbClr val="0070C0"/>
                </a:solidFill>
              </a:rPr>
              <a:t> </a:t>
            </a:r>
            <a:r>
              <a:rPr lang="en-US" sz="1800" dirty="0" err="1">
                <a:solidFill>
                  <a:srgbClr val="0070C0"/>
                </a:solidFill>
              </a:rPr>
              <a:t>brasovtourism.app</a:t>
            </a:r>
            <a:r>
              <a:rPr lang="vi-VN" sz="1800" dirty="0">
                <a:solidFill>
                  <a:srgbClr val="0070C0"/>
                </a:solidFill>
              </a:rPr>
              <a:t>, 1 canal de social media, 1 film de promovare, 4000 de broşuri, 50.000 hărţi</a:t>
            </a:r>
          </a:p>
          <a:p>
            <a:endParaRPr lang="vi-VN" sz="1800" dirty="0"/>
          </a:p>
        </p:txBody>
      </p:sp>
    </p:spTree>
    <p:extLst>
      <p:ext uri="{BB962C8B-B14F-4D97-AF65-F5344CB8AC3E}">
        <p14:creationId xmlns:p14="http://schemas.microsoft.com/office/powerpoint/2010/main" val="247082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431750" y="1916832"/>
            <a:ext cx="8291264" cy="562074"/>
          </a:xfrm>
        </p:spPr>
        <p:txBody>
          <a:bodyPr/>
          <a:lstStyle/>
          <a:p>
            <a:r>
              <a:rPr lang="it-IT" sz="3600" b="1" dirty="0"/>
              <a:t>11. Participarea la evenimente de promovare </a:t>
            </a:r>
          </a:p>
        </p:txBody>
      </p:sp>
      <p:sp>
        <p:nvSpPr>
          <p:cNvPr id="2" name="CasellaDiTesto 1"/>
          <p:cNvSpPr txBox="1"/>
          <p:nvPr/>
        </p:nvSpPr>
        <p:spPr>
          <a:xfrm>
            <a:off x="431750" y="3212976"/>
            <a:ext cx="8568952" cy="2308324"/>
          </a:xfrm>
          <a:prstGeom prst="rect">
            <a:avLst/>
          </a:prstGeom>
          <a:noFill/>
        </p:spPr>
        <p:txBody>
          <a:bodyPr wrap="square" rtlCol="0">
            <a:spAutoFit/>
          </a:bodyPr>
          <a:lstStyle/>
          <a:p>
            <a:r>
              <a:rPr lang="vi-VN" sz="1800" b="1" dirty="0"/>
              <a:t>Perioada: luna 1</a:t>
            </a:r>
            <a:r>
              <a:rPr lang="en-US" sz="1800" b="1" dirty="0"/>
              <a:t>5</a:t>
            </a:r>
            <a:r>
              <a:rPr lang="vi-VN" sz="1800" b="1" dirty="0"/>
              <a:t> – luna </a:t>
            </a:r>
            <a:r>
              <a:rPr lang="en-US" sz="1800" b="1" dirty="0"/>
              <a:t>18</a:t>
            </a:r>
            <a:endParaRPr lang="vi-VN" sz="1800" b="1" dirty="0"/>
          </a:p>
          <a:p>
            <a:endParaRPr lang="vi-VN" sz="1800" b="1" dirty="0"/>
          </a:p>
          <a:p>
            <a:r>
              <a:rPr lang="vi-VN" sz="1800" dirty="0"/>
              <a:t>Rezultate: </a:t>
            </a:r>
            <a:r>
              <a:rPr lang="vi-VN" sz="1800" dirty="0">
                <a:solidFill>
                  <a:srgbClr val="0070C0"/>
                </a:solidFill>
              </a:rPr>
              <a:t>se va participa în numele rutei la minim 4 evenimente naţionale şi internaţionale de promovare turistică (cu focus special pe turismul local, generat de oraşele din judeţ); </a:t>
            </a:r>
            <a:r>
              <a:rPr lang="en-US" sz="1800" dirty="0">
                <a:solidFill>
                  <a:srgbClr val="0070C0"/>
                </a:solidFill>
              </a:rPr>
              <a:t>1 </a:t>
            </a:r>
            <a:r>
              <a:rPr lang="en-US" sz="1800" dirty="0" err="1">
                <a:solidFill>
                  <a:srgbClr val="0070C0"/>
                </a:solidFill>
              </a:rPr>
              <a:t>infotrip</a:t>
            </a:r>
            <a:r>
              <a:rPr lang="en-US" sz="1800" dirty="0">
                <a:solidFill>
                  <a:srgbClr val="0070C0"/>
                </a:solidFill>
              </a:rPr>
              <a:t> </a:t>
            </a:r>
            <a:r>
              <a:rPr lang="en-US" sz="1800" dirty="0" err="1">
                <a:solidFill>
                  <a:srgbClr val="0070C0"/>
                </a:solidFill>
              </a:rPr>
              <a:t>pentru</a:t>
            </a:r>
            <a:r>
              <a:rPr lang="en-US" sz="1800" dirty="0">
                <a:solidFill>
                  <a:srgbClr val="0070C0"/>
                </a:solidFill>
              </a:rPr>
              <a:t> </a:t>
            </a:r>
            <a:r>
              <a:rPr lang="en-US" sz="1800" dirty="0" err="1">
                <a:solidFill>
                  <a:srgbClr val="0070C0"/>
                </a:solidFill>
              </a:rPr>
              <a:t>agentii</a:t>
            </a:r>
            <a:r>
              <a:rPr lang="en-US" sz="1800" dirty="0">
                <a:solidFill>
                  <a:srgbClr val="0070C0"/>
                </a:solidFill>
              </a:rPr>
              <a:t> de </a:t>
            </a:r>
            <a:r>
              <a:rPr lang="en-US" sz="1800" dirty="0" err="1">
                <a:solidFill>
                  <a:srgbClr val="0070C0"/>
                </a:solidFill>
              </a:rPr>
              <a:t>turism</a:t>
            </a:r>
            <a:r>
              <a:rPr lang="en-US" sz="1800" dirty="0">
                <a:solidFill>
                  <a:srgbClr val="0070C0"/>
                </a:solidFill>
              </a:rPr>
              <a:t> </a:t>
            </a:r>
            <a:r>
              <a:rPr lang="en-US" sz="1800" dirty="0" err="1">
                <a:solidFill>
                  <a:srgbClr val="0070C0"/>
                </a:solidFill>
              </a:rPr>
              <a:t>si</a:t>
            </a:r>
            <a:r>
              <a:rPr lang="en-US" sz="1800" dirty="0">
                <a:solidFill>
                  <a:srgbClr val="0070C0"/>
                </a:solidFill>
              </a:rPr>
              <a:t> </a:t>
            </a:r>
            <a:r>
              <a:rPr lang="en-US" sz="1800" dirty="0" err="1">
                <a:solidFill>
                  <a:srgbClr val="0070C0"/>
                </a:solidFill>
              </a:rPr>
              <a:t>ghizi</a:t>
            </a:r>
            <a:r>
              <a:rPr lang="en-US" sz="1800" dirty="0">
                <a:solidFill>
                  <a:srgbClr val="0070C0"/>
                </a:solidFill>
              </a:rPr>
              <a:t>; </a:t>
            </a:r>
            <a:r>
              <a:rPr lang="vi-VN" sz="1800" dirty="0">
                <a:solidFill>
                  <a:srgbClr val="0070C0"/>
                </a:solidFill>
              </a:rPr>
              <a:t>se vor începe de asemenea demersurile pentru intrarea ca membru în rutele culturale europene „Routes of Reformation” şi „Via Habsburg”. </a:t>
            </a:r>
          </a:p>
          <a:p>
            <a:endParaRPr lang="vi-VN" sz="1800" dirty="0"/>
          </a:p>
        </p:txBody>
      </p:sp>
    </p:spTree>
    <p:extLst>
      <p:ext uri="{BB962C8B-B14F-4D97-AF65-F5344CB8AC3E}">
        <p14:creationId xmlns:p14="http://schemas.microsoft.com/office/powerpoint/2010/main" val="19666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615614" y="874908"/>
            <a:ext cx="8229600" cy="562074"/>
          </a:xfrm>
        </p:spPr>
        <p:txBody>
          <a:bodyPr/>
          <a:lstStyle/>
          <a:p>
            <a:r>
              <a:rPr lang="it-IT" b="1" dirty="0"/>
              <a:t>Program European</a:t>
            </a:r>
          </a:p>
        </p:txBody>
      </p:sp>
      <p:pic>
        <p:nvPicPr>
          <p:cNvPr id="1026" name="Picture 2" descr="C:\Users\User\Desktop\ThreeT\Plan de actiune\Camino_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9188269"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1916832"/>
            <a:ext cx="7344816" cy="1938992"/>
          </a:xfrm>
          <a:prstGeom prst="rect">
            <a:avLst/>
          </a:prstGeom>
          <a:noFill/>
        </p:spPr>
        <p:txBody>
          <a:bodyPr wrap="square" rtlCol="0">
            <a:spAutoFit/>
          </a:bodyPr>
          <a:lstStyle/>
          <a:p>
            <a:r>
              <a:rPr lang="en-US" sz="2400" dirty="0"/>
              <a:t>Program al </a:t>
            </a:r>
            <a:r>
              <a:rPr lang="en-US" sz="2400" dirty="0" err="1"/>
              <a:t>Consiliului</a:t>
            </a:r>
            <a:r>
              <a:rPr lang="en-US" sz="2400" dirty="0"/>
              <a:t> </a:t>
            </a:r>
            <a:r>
              <a:rPr lang="en-US" sz="2400" dirty="0" err="1"/>
              <a:t>Europei</a:t>
            </a:r>
            <a:r>
              <a:rPr lang="en-US" sz="2400" dirty="0"/>
              <a:t> </a:t>
            </a:r>
            <a:r>
              <a:rPr lang="en-US" sz="2400" dirty="0" err="1"/>
              <a:t>demarat</a:t>
            </a:r>
            <a:r>
              <a:rPr lang="en-US" sz="2400" dirty="0"/>
              <a:t> in 1987</a:t>
            </a:r>
          </a:p>
          <a:p>
            <a:r>
              <a:rPr lang="en-US" sz="2400" dirty="0"/>
              <a:t>38 de </a:t>
            </a:r>
            <a:r>
              <a:rPr lang="en-US" sz="2400" dirty="0" err="1"/>
              <a:t>rute</a:t>
            </a:r>
            <a:r>
              <a:rPr lang="en-US" sz="2400" dirty="0"/>
              <a:t> certificate</a:t>
            </a:r>
          </a:p>
          <a:p>
            <a:r>
              <a:rPr lang="en-US" sz="2400" dirty="0" err="1"/>
              <a:t>Peste</a:t>
            </a:r>
            <a:r>
              <a:rPr lang="en-US" sz="2400" dirty="0"/>
              <a:t> 1500 de </a:t>
            </a:r>
            <a:r>
              <a:rPr lang="en-US" sz="2400" dirty="0" err="1"/>
              <a:t>entitati</a:t>
            </a:r>
            <a:r>
              <a:rPr lang="en-US" sz="2400" dirty="0"/>
              <a:t> </a:t>
            </a:r>
            <a:r>
              <a:rPr lang="en-US" sz="2400" dirty="0" err="1"/>
              <a:t>membre</a:t>
            </a:r>
            <a:r>
              <a:rPr lang="en-US" sz="2400" dirty="0"/>
              <a:t> in </a:t>
            </a:r>
            <a:r>
              <a:rPr lang="en-US" sz="2400" dirty="0" err="1"/>
              <a:t>rutele</a:t>
            </a:r>
            <a:r>
              <a:rPr lang="en-US" sz="2400" dirty="0"/>
              <a:t> </a:t>
            </a:r>
            <a:r>
              <a:rPr lang="en-US" sz="2400" dirty="0" err="1"/>
              <a:t>culturale</a:t>
            </a:r>
            <a:endParaRPr lang="en-US" sz="2400" dirty="0"/>
          </a:p>
          <a:p>
            <a:r>
              <a:rPr lang="en-US" sz="2400" dirty="0"/>
              <a:t>34 </a:t>
            </a:r>
            <a:r>
              <a:rPr lang="en-US" sz="2400" dirty="0" err="1"/>
              <a:t>tari</a:t>
            </a:r>
            <a:r>
              <a:rPr lang="en-US" sz="2400" dirty="0"/>
              <a:t> au </a:t>
            </a:r>
            <a:r>
              <a:rPr lang="en-US" sz="2400" dirty="0" err="1"/>
              <a:t>aderat</a:t>
            </a:r>
            <a:r>
              <a:rPr lang="en-US" sz="2400" dirty="0"/>
              <a:t> la </a:t>
            </a:r>
            <a:r>
              <a:rPr lang="en-US" sz="2400" dirty="0" err="1"/>
              <a:t>acest</a:t>
            </a:r>
            <a:r>
              <a:rPr lang="en-US" sz="2400" dirty="0"/>
              <a:t> program </a:t>
            </a:r>
          </a:p>
          <a:p>
            <a:endParaRPr lang="en-US" sz="2400" dirty="0"/>
          </a:p>
        </p:txBody>
      </p:sp>
    </p:spTree>
    <p:extLst>
      <p:ext uri="{BB962C8B-B14F-4D97-AF65-F5344CB8AC3E}">
        <p14:creationId xmlns:p14="http://schemas.microsoft.com/office/powerpoint/2010/main" val="37212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7" name="Title 6">
            <a:extLst>
              <a:ext uri="{FF2B5EF4-FFF2-40B4-BE49-F238E27FC236}">
                <a16:creationId xmlns:a16="http://schemas.microsoft.com/office/drawing/2014/main" id="{5AD96606-5D88-48CA-9772-110B4CE544AF}"/>
              </a:ext>
            </a:extLst>
          </p:cNvPr>
          <p:cNvSpPr>
            <a:spLocks noGrp="1"/>
          </p:cNvSpPr>
          <p:nvPr>
            <p:ph type="title"/>
          </p:nvPr>
        </p:nvSpPr>
        <p:spPr>
          <a:xfrm>
            <a:off x="251520" y="370228"/>
            <a:ext cx="8418552" cy="764752"/>
          </a:xfrm>
        </p:spPr>
        <p:txBody>
          <a:bodyPr/>
          <a:lstStyle/>
          <a:p>
            <a:r>
              <a:rPr lang="en-GB" sz="2400" b="1" dirty="0">
                <a:solidFill>
                  <a:srgbClr val="1F497D"/>
                </a:solidFill>
                <a:cs typeface="Arial" panose="020B0604020202020204" pitchFamily="34" charset="0"/>
              </a:rPr>
              <a:t>A5. </a:t>
            </a:r>
            <a:r>
              <a:rPr lang="en-GB" sz="2400" b="1" dirty="0" err="1">
                <a:solidFill>
                  <a:srgbClr val="1F497D"/>
                </a:solidFill>
                <a:cs typeface="Arial" panose="020B0604020202020204" pitchFamily="34" charset="0"/>
              </a:rPr>
              <a:t>Operaționalizarea</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Rutei</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Fortificaților</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în</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județul</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Brașov</a:t>
            </a:r>
            <a:endParaRPr lang="en-GB" sz="2400" b="1" dirty="0">
              <a:solidFill>
                <a:srgbClr val="1F497D"/>
              </a:solidFill>
              <a:cs typeface="Arial" panose="020B0604020202020204" pitchFamily="34" charset="0"/>
            </a:endParaRPr>
          </a:p>
        </p:txBody>
      </p:sp>
      <p:pic>
        <p:nvPicPr>
          <p:cNvPr id="4" name="Content Placeholder 8" descr="A picture containing text, map&#10;&#10;Description automatically generated">
            <a:extLst>
              <a:ext uri="{FF2B5EF4-FFF2-40B4-BE49-F238E27FC236}">
                <a16:creationId xmlns:a16="http://schemas.microsoft.com/office/drawing/2014/main" id="{32BC6ACD-DCF6-4914-9319-516441756374}"/>
              </a:ext>
            </a:extLst>
          </p:cNvPr>
          <p:cNvPicPr>
            <a:picLocks noChangeAspect="1"/>
          </p:cNvPicPr>
          <p:nvPr/>
        </p:nvPicPr>
        <p:blipFill>
          <a:blip r:embed="rId3"/>
          <a:stretch>
            <a:fillRect/>
          </a:stretch>
        </p:blipFill>
        <p:spPr>
          <a:xfrm>
            <a:off x="657924" y="1139848"/>
            <a:ext cx="7828152" cy="5537312"/>
          </a:xfrm>
          <a:prstGeom prst="rect">
            <a:avLst/>
          </a:prstGeom>
          <a:noFill/>
          <a:ln>
            <a:noFill/>
          </a:ln>
        </p:spPr>
      </p:pic>
      <p:sp>
        <p:nvSpPr>
          <p:cNvPr id="2" name="Rectangle 1">
            <a:extLst>
              <a:ext uri="{FF2B5EF4-FFF2-40B4-BE49-F238E27FC236}">
                <a16:creationId xmlns:a16="http://schemas.microsoft.com/office/drawing/2014/main" id="{37A4D7B4-4586-4165-83E1-224122D58C83}"/>
              </a:ext>
            </a:extLst>
          </p:cNvPr>
          <p:cNvSpPr/>
          <p:nvPr/>
        </p:nvSpPr>
        <p:spPr>
          <a:xfrm>
            <a:off x="7236296" y="6219848"/>
            <a:ext cx="1122186"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mn-cs"/>
              </a:rPr>
              <a:t>Sursa</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CEM, OSM</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3862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7" name="Title 6">
            <a:extLst>
              <a:ext uri="{FF2B5EF4-FFF2-40B4-BE49-F238E27FC236}">
                <a16:creationId xmlns:a16="http://schemas.microsoft.com/office/drawing/2014/main" id="{5AD96606-5D88-48CA-9772-110B4CE544AF}"/>
              </a:ext>
            </a:extLst>
          </p:cNvPr>
          <p:cNvSpPr>
            <a:spLocks noGrp="1"/>
          </p:cNvSpPr>
          <p:nvPr>
            <p:ph type="title"/>
          </p:nvPr>
        </p:nvSpPr>
        <p:spPr>
          <a:xfrm>
            <a:off x="251520" y="370228"/>
            <a:ext cx="8418552" cy="764752"/>
          </a:xfrm>
        </p:spPr>
        <p:txBody>
          <a:bodyPr/>
          <a:lstStyle/>
          <a:p>
            <a:r>
              <a:rPr lang="en-GB" sz="2400" b="1" dirty="0">
                <a:solidFill>
                  <a:srgbClr val="1F497D"/>
                </a:solidFill>
                <a:cs typeface="Arial" panose="020B0604020202020204" pitchFamily="34" charset="0"/>
              </a:rPr>
              <a:t>A5. </a:t>
            </a:r>
            <a:r>
              <a:rPr lang="en-GB" sz="2400" b="1" dirty="0" err="1">
                <a:solidFill>
                  <a:srgbClr val="1F497D"/>
                </a:solidFill>
                <a:cs typeface="Arial" panose="020B0604020202020204" pitchFamily="34" charset="0"/>
              </a:rPr>
              <a:t>Operaționalizarea</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Rutei</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Fortificaților</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în</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județul</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Brașov</a:t>
            </a:r>
            <a:endParaRPr lang="en-GB" sz="2400" b="1" dirty="0">
              <a:solidFill>
                <a:srgbClr val="1F497D"/>
              </a:solidFill>
              <a:cs typeface="Arial" panose="020B0604020202020204" pitchFamily="34" charset="0"/>
            </a:endParaRPr>
          </a:p>
        </p:txBody>
      </p:sp>
      <p:pic>
        <p:nvPicPr>
          <p:cNvPr id="5" name="Content Placeholder 5" descr="A close up of a map&#10;&#10;Description automatically generated">
            <a:extLst>
              <a:ext uri="{FF2B5EF4-FFF2-40B4-BE49-F238E27FC236}">
                <a16:creationId xmlns:a16="http://schemas.microsoft.com/office/drawing/2014/main" id="{893C8277-BE82-490D-83CB-9195C0FDE480}"/>
              </a:ext>
            </a:extLst>
          </p:cNvPr>
          <p:cNvPicPr>
            <a:picLocks noChangeAspect="1"/>
          </p:cNvPicPr>
          <p:nvPr/>
        </p:nvPicPr>
        <p:blipFill>
          <a:blip r:embed="rId3"/>
          <a:stretch>
            <a:fillRect/>
          </a:stretch>
        </p:blipFill>
        <p:spPr>
          <a:xfrm>
            <a:off x="697904" y="1134980"/>
            <a:ext cx="7748192" cy="5480752"/>
          </a:xfrm>
          <a:prstGeom prst="rect">
            <a:avLst/>
          </a:prstGeom>
          <a:noFill/>
          <a:ln>
            <a:noFill/>
          </a:ln>
        </p:spPr>
      </p:pic>
      <p:sp>
        <p:nvSpPr>
          <p:cNvPr id="2" name="Rectangle 1">
            <a:extLst>
              <a:ext uri="{FF2B5EF4-FFF2-40B4-BE49-F238E27FC236}">
                <a16:creationId xmlns:a16="http://schemas.microsoft.com/office/drawing/2014/main" id="{BF5D339F-EBEE-4606-AED7-5A524083CB0C}"/>
              </a:ext>
            </a:extLst>
          </p:cNvPr>
          <p:cNvSpPr/>
          <p:nvPr/>
        </p:nvSpPr>
        <p:spPr>
          <a:xfrm>
            <a:off x="7164288" y="6165304"/>
            <a:ext cx="1122186"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mn-cs"/>
              </a:rPr>
              <a:t>Sursa</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CEM, OSM</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8945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7" name="Title 6">
            <a:extLst>
              <a:ext uri="{FF2B5EF4-FFF2-40B4-BE49-F238E27FC236}">
                <a16:creationId xmlns:a16="http://schemas.microsoft.com/office/drawing/2014/main" id="{5AD96606-5D88-48CA-9772-110B4CE544AF}"/>
              </a:ext>
            </a:extLst>
          </p:cNvPr>
          <p:cNvSpPr>
            <a:spLocks noGrp="1"/>
          </p:cNvSpPr>
          <p:nvPr>
            <p:ph type="title"/>
          </p:nvPr>
        </p:nvSpPr>
        <p:spPr>
          <a:xfrm>
            <a:off x="251520" y="370228"/>
            <a:ext cx="8418552" cy="764752"/>
          </a:xfrm>
        </p:spPr>
        <p:txBody>
          <a:bodyPr/>
          <a:lstStyle/>
          <a:p>
            <a:r>
              <a:rPr lang="en-GB" sz="2400" b="1" dirty="0">
                <a:solidFill>
                  <a:srgbClr val="1F497D"/>
                </a:solidFill>
                <a:cs typeface="Arial" panose="020B0604020202020204" pitchFamily="34" charset="0"/>
              </a:rPr>
              <a:t>A5. </a:t>
            </a:r>
            <a:r>
              <a:rPr lang="en-GB" sz="2400" b="1" dirty="0" err="1">
                <a:solidFill>
                  <a:srgbClr val="1F497D"/>
                </a:solidFill>
                <a:cs typeface="Arial" panose="020B0604020202020204" pitchFamily="34" charset="0"/>
              </a:rPr>
              <a:t>Operaționalizarea</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Rutei</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Fortificaților</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în</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județul</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Brașov</a:t>
            </a:r>
            <a:endParaRPr lang="en-GB" sz="2400" b="1" dirty="0">
              <a:solidFill>
                <a:srgbClr val="1F497D"/>
              </a:solidFill>
              <a:cs typeface="Arial" panose="020B0604020202020204" pitchFamily="34" charset="0"/>
            </a:endParaRPr>
          </a:p>
        </p:txBody>
      </p:sp>
      <p:pic>
        <p:nvPicPr>
          <p:cNvPr id="4" name="Content Placeholder 5" descr="A picture containing text, map&#10;&#10;Description automatically generated">
            <a:extLst>
              <a:ext uri="{FF2B5EF4-FFF2-40B4-BE49-F238E27FC236}">
                <a16:creationId xmlns:a16="http://schemas.microsoft.com/office/drawing/2014/main" id="{7B2885E9-3DDC-41C0-8D12-BFF64CB64524}"/>
              </a:ext>
            </a:extLst>
          </p:cNvPr>
          <p:cNvPicPr>
            <a:picLocks noChangeAspect="1"/>
          </p:cNvPicPr>
          <p:nvPr/>
        </p:nvPicPr>
        <p:blipFill>
          <a:blip r:embed="rId3"/>
          <a:stretch>
            <a:fillRect/>
          </a:stretch>
        </p:blipFill>
        <p:spPr>
          <a:xfrm>
            <a:off x="752867" y="1194359"/>
            <a:ext cx="7638265" cy="5402993"/>
          </a:xfrm>
          <a:prstGeom prst="rect">
            <a:avLst/>
          </a:prstGeom>
          <a:noFill/>
          <a:ln>
            <a:noFill/>
          </a:ln>
        </p:spPr>
      </p:pic>
      <p:sp>
        <p:nvSpPr>
          <p:cNvPr id="2" name="Rectangle 1">
            <a:extLst>
              <a:ext uri="{FF2B5EF4-FFF2-40B4-BE49-F238E27FC236}">
                <a16:creationId xmlns:a16="http://schemas.microsoft.com/office/drawing/2014/main" id="{AA188558-1B58-43CC-9077-54B827E2AA51}"/>
              </a:ext>
            </a:extLst>
          </p:cNvPr>
          <p:cNvSpPr/>
          <p:nvPr/>
        </p:nvSpPr>
        <p:spPr>
          <a:xfrm>
            <a:off x="7092280" y="6093296"/>
            <a:ext cx="1122186"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mn-cs"/>
              </a:rPr>
              <a:t>Sursa</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CEM, OSM</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4316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7" name="Title 6">
            <a:extLst>
              <a:ext uri="{FF2B5EF4-FFF2-40B4-BE49-F238E27FC236}">
                <a16:creationId xmlns:a16="http://schemas.microsoft.com/office/drawing/2014/main" id="{5AD96606-5D88-48CA-9772-110B4CE544AF}"/>
              </a:ext>
            </a:extLst>
          </p:cNvPr>
          <p:cNvSpPr>
            <a:spLocks noGrp="1"/>
          </p:cNvSpPr>
          <p:nvPr>
            <p:ph type="title"/>
          </p:nvPr>
        </p:nvSpPr>
        <p:spPr>
          <a:xfrm>
            <a:off x="251520" y="370228"/>
            <a:ext cx="8418552" cy="764752"/>
          </a:xfrm>
        </p:spPr>
        <p:txBody>
          <a:bodyPr/>
          <a:lstStyle/>
          <a:p>
            <a:r>
              <a:rPr lang="en-GB" sz="2400" b="1" dirty="0">
                <a:solidFill>
                  <a:srgbClr val="1F497D"/>
                </a:solidFill>
                <a:cs typeface="Arial" panose="020B0604020202020204" pitchFamily="34" charset="0"/>
              </a:rPr>
              <a:t>A5. </a:t>
            </a:r>
            <a:r>
              <a:rPr lang="en-GB" sz="2400" b="1" dirty="0" err="1">
                <a:solidFill>
                  <a:srgbClr val="1F497D"/>
                </a:solidFill>
                <a:cs typeface="Arial" panose="020B0604020202020204" pitchFamily="34" charset="0"/>
              </a:rPr>
              <a:t>Operaționalizarea</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Rutei</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Fortificaților</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în</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județul</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Brașov</a:t>
            </a:r>
            <a:endParaRPr lang="en-GB" sz="2400" b="1" dirty="0">
              <a:solidFill>
                <a:srgbClr val="1F497D"/>
              </a:solidFill>
              <a:cs typeface="Arial" panose="020B0604020202020204" pitchFamily="34" charset="0"/>
            </a:endParaRPr>
          </a:p>
        </p:txBody>
      </p:sp>
      <p:pic>
        <p:nvPicPr>
          <p:cNvPr id="5" name="Content Placeholder 5" descr="A close up of a map&#10;&#10;Description automatically generated">
            <a:extLst>
              <a:ext uri="{FF2B5EF4-FFF2-40B4-BE49-F238E27FC236}">
                <a16:creationId xmlns:a16="http://schemas.microsoft.com/office/drawing/2014/main" id="{9C43B39A-5FC7-4F63-9E70-E21C28D4D653}"/>
              </a:ext>
            </a:extLst>
          </p:cNvPr>
          <p:cNvPicPr>
            <a:picLocks noChangeAspect="1"/>
          </p:cNvPicPr>
          <p:nvPr/>
        </p:nvPicPr>
        <p:blipFill>
          <a:blip r:embed="rId3"/>
          <a:stretch>
            <a:fillRect/>
          </a:stretch>
        </p:blipFill>
        <p:spPr>
          <a:xfrm>
            <a:off x="697904" y="1139443"/>
            <a:ext cx="7748192" cy="5480752"/>
          </a:xfrm>
          <a:prstGeom prst="rect">
            <a:avLst/>
          </a:prstGeom>
          <a:noFill/>
          <a:ln>
            <a:noFill/>
          </a:ln>
        </p:spPr>
      </p:pic>
      <p:sp>
        <p:nvSpPr>
          <p:cNvPr id="2" name="Rectangle 1">
            <a:extLst>
              <a:ext uri="{FF2B5EF4-FFF2-40B4-BE49-F238E27FC236}">
                <a16:creationId xmlns:a16="http://schemas.microsoft.com/office/drawing/2014/main" id="{4C2AF8DF-1132-4D5E-AE1F-5A5577C92FA5}"/>
              </a:ext>
            </a:extLst>
          </p:cNvPr>
          <p:cNvSpPr/>
          <p:nvPr/>
        </p:nvSpPr>
        <p:spPr>
          <a:xfrm>
            <a:off x="7164288" y="6165304"/>
            <a:ext cx="1122186"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mn-cs"/>
              </a:rPr>
              <a:t>Sursa</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CEM, OSM</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2891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7" name="Title 6">
            <a:extLst>
              <a:ext uri="{FF2B5EF4-FFF2-40B4-BE49-F238E27FC236}">
                <a16:creationId xmlns:a16="http://schemas.microsoft.com/office/drawing/2014/main" id="{5AD96606-5D88-48CA-9772-110B4CE544AF}"/>
              </a:ext>
            </a:extLst>
          </p:cNvPr>
          <p:cNvSpPr>
            <a:spLocks noGrp="1"/>
          </p:cNvSpPr>
          <p:nvPr>
            <p:ph type="title"/>
          </p:nvPr>
        </p:nvSpPr>
        <p:spPr>
          <a:xfrm>
            <a:off x="251520" y="370228"/>
            <a:ext cx="8418552" cy="764752"/>
          </a:xfrm>
        </p:spPr>
        <p:txBody>
          <a:bodyPr/>
          <a:lstStyle/>
          <a:p>
            <a:r>
              <a:rPr lang="en-GB" sz="2400" b="1" dirty="0">
                <a:solidFill>
                  <a:srgbClr val="1F497D"/>
                </a:solidFill>
                <a:cs typeface="Arial" panose="020B0604020202020204" pitchFamily="34" charset="0"/>
              </a:rPr>
              <a:t>A5. </a:t>
            </a:r>
            <a:r>
              <a:rPr lang="en-GB" sz="2400" b="1" dirty="0" err="1">
                <a:solidFill>
                  <a:srgbClr val="1F497D"/>
                </a:solidFill>
                <a:cs typeface="Arial" panose="020B0604020202020204" pitchFamily="34" charset="0"/>
              </a:rPr>
              <a:t>Operaționalizarea</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Rutei</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Fortificaților</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în</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județul</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Brașov</a:t>
            </a:r>
            <a:endParaRPr lang="en-GB" sz="2400" b="1" dirty="0">
              <a:solidFill>
                <a:srgbClr val="1F497D"/>
              </a:solidFill>
              <a:cs typeface="Arial" panose="020B0604020202020204" pitchFamily="34" charset="0"/>
            </a:endParaRPr>
          </a:p>
        </p:txBody>
      </p:sp>
      <p:pic>
        <p:nvPicPr>
          <p:cNvPr id="4" name="Content Placeholder 5" descr="A picture containing text, map&#10;&#10;Description automatically generated">
            <a:extLst>
              <a:ext uri="{FF2B5EF4-FFF2-40B4-BE49-F238E27FC236}">
                <a16:creationId xmlns:a16="http://schemas.microsoft.com/office/drawing/2014/main" id="{B661CC2A-D6D3-41A0-A89C-F12A75BDA8D4}"/>
              </a:ext>
            </a:extLst>
          </p:cNvPr>
          <p:cNvPicPr>
            <a:picLocks noChangeAspect="1"/>
          </p:cNvPicPr>
          <p:nvPr/>
        </p:nvPicPr>
        <p:blipFill>
          <a:blip r:embed="rId3"/>
          <a:stretch>
            <a:fillRect/>
          </a:stretch>
        </p:blipFill>
        <p:spPr>
          <a:xfrm>
            <a:off x="650756" y="1193915"/>
            <a:ext cx="7842488" cy="5547453"/>
          </a:xfrm>
          <a:prstGeom prst="rect">
            <a:avLst/>
          </a:prstGeom>
          <a:noFill/>
          <a:ln>
            <a:noFill/>
          </a:ln>
        </p:spPr>
      </p:pic>
      <p:sp>
        <p:nvSpPr>
          <p:cNvPr id="2" name="Rectangle 1">
            <a:extLst>
              <a:ext uri="{FF2B5EF4-FFF2-40B4-BE49-F238E27FC236}">
                <a16:creationId xmlns:a16="http://schemas.microsoft.com/office/drawing/2014/main" id="{C06AC5C2-0B6F-4CE8-A96C-3F3C07D7E80C}"/>
              </a:ext>
            </a:extLst>
          </p:cNvPr>
          <p:cNvSpPr/>
          <p:nvPr/>
        </p:nvSpPr>
        <p:spPr>
          <a:xfrm>
            <a:off x="7236296" y="6241551"/>
            <a:ext cx="1122186"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mn-cs"/>
              </a:rPr>
              <a:t>Sursa</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CEM, OSM</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03142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7" name="Title 6">
            <a:extLst>
              <a:ext uri="{FF2B5EF4-FFF2-40B4-BE49-F238E27FC236}">
                <a16:creationId xmlns:a16="http://schemas.microsoft.com/office/drawing/2014/main" id="{5AD96606-5D88-48CA-9772-110B4CE544AF}"/>
              </a:ext>
            </a:extLst>
          </p:cNvPr>
          <p:cNvSpPr>
            <a:spLocks noGrp="1"/>
          </p:cNvSpPr>
          <p:nvPr>
            <p:ph type="title"/>
          </p:nvPr>
        </p:nvSpPr>
        <p:spPr>
          <a:xfrm>
            <a:off x="251520" y="370228"/>
            <a:ext cx="8418552" cy="764752"/>
          </a:xfrm>
        </p:spPr>
        <p:txBody>
          <a:bodyPr/>
          <a:lstStyle/>
          <a:p>
            <a:r>
              <a:rPr lang="en-GB" sz="2400" b="1" dirty="0">
                <a:solidFill>
                  <a:srgbClr val="1F497D"/>
                </a:solidFill>
                <a:cs typeface="Arial" panose="020B0604020202020204" pitchFamily="34" charset="0"/>
              </a:rPr>
              <a:t>A5. </a:t>
            </a:r>
            <a:r>
              <a:rPr lang="en-GB" sz="2400" b="1" dirty="0" err="1">
                <a:solidFill>
                  <a:srgbClr val="1F497D"/>
                </a:solidFill>
                <a:cs typeface="Arial" panose="020B0604020202020204" pitchFamily="34" charset="0"/>
              </a:rPr>
              <a:t>Operaționalizarea</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Rutei</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Fortificaților</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în</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județul</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Brașov</a:t>
            </a:r>
            <a:endParaRPr lang="en-GB" sz="2400" b="1" dirty="0">
              <a:solidFill>
                <a:srgbClr val="1F497D"/>
              </a:solidFill>
              <a:cs typeface="Arial" panose="020B0604020202020204" pitchFamily="34" charset="0"/>
            </a:endParaRPr>
          </a:p>
        </p:txBody>
      </p:sp>
      <p:pic>
        <p:nvPicPr>
          <p:cNvPr id="5" name="Content Placeholder 5" descr="A picture containing text, map&#10;&#10;Description automatically generated">
            <a:extLst>
              <a:ext uri="{FF2B5EF4-FFF2-40B4-BE49-F238E27FC236}">
                <a16:creationId xmlns:a16="http://schemas.microsoft.com/office/drawing/2014/main" id="{B966F970-5EDD-4101-996D-B1F1170F17A0}"/>
              </a:ext>
            </a:extLst>
          </p:cNvPr>
          <p:cNvPicPr>
            <a:picLocks noChangeAspect="1"/>
          </p:cNvPicPr>
          <p:nvPr/>
        </p:nvPicPr>
        <p:blipFill>
          <a:blip r:embed="rId3"/>
          <a:stretch>
            <a:fillRect/>
          </a:stretch>
        </p:blipFill>
        <p:spPr>
          <a:xfrm>
            <a:off x="589892" y="1052736"/>
            <a:ext cx="7964216" cy="5633558"/>
          </a:xfrm>
          <a:prstGeom prst="rect">
            <a:avLst/>
          </a:prstGeom>
          <a:noFill/>
          <a:ln>
            <a:noFill/>
          </a:ln>
        </p:spPr>
      </p:pic>
      <p:sp>
        <p:nvSpPr>
          <p:cNvPr id="2" name="Rectangle 1">
            <a:extLst>
              <a:ext uri="{FF2B5EF4-FFF2-40B4-BE49-F238E27FC236}">
                <a16:creationId xmlns:a16="http://schemas.microsoft.com/office/drawing/2014/main" id="{A0296AB0-E4FF-4956-ABB2-0D4482CB6559}"/>
              </a:ext>
            </a:extLst>
          </p:cNvPr>
          <p:cNvSpPr/>
          <p:nvPr/>
        </p:nvSpPr>
        <p:spPr>
          <a:xfrm>
            <a:off x="7236296" y="6219848"/>
            <a:ext cx="1122186"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mn-cs"/>
              </a:rPr>
              <a:t>Sursa</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CEM, OSM</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12393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7" name="Title 6">
            <a:extLst>
              <a:ext uri="{FF2B5EF4-FFF2-40B4-BE49-F238E27FC236}">
                <a16:creationId xmlns:a16="http://schemas.microsoft.com/office/drawing/2014/main" id="{5AD96606-5D88-48CA-9772-110B4CE544AF}"/>
              </a:ext>
            </a:extLst>
          </p:cNvPr>
          <p:cNvSpPr>
            <a:spLocks noGrp="1"/>
          </p:cNvSpPr>
          <p:nvPr>
            <p:ph type="title"/>
          </p:nvPr>
        </p:nvSpPr>
        <p:spPr>
          <a:xfrm>
            <a:off x="251520" y="370228"/>
            <a:ext cx="8418552" cy="764752"/>
          </a:xfrm>
        </p:spPr>
        <p:txBody>
          <a:bodyPr/>
          <a:lstStyle/>
          <a:p>
            <a:r>
              <a:rPr lang="en-GB" sz="2400" b="1" dirty="0">
                <a:solidFill>
                  <a:srgbClr val="1F497D"/>
                </a:solidFill>
                <a:cs typeface="Arial" panose="020B0604020202020204" pitchFamily="34" charset="0"/>
              </a:rPr>
              <a:t>A5. </a:t>
            </a:r>
            <a:r>
              <a:rPr lang="en-GB" sz="2400" b="1" dirty="0" err="1">
                <a:solidFill>
                  <a:srgbClr val="1F497D"/>
                </a:solidFill>
                <a:cs typeface="Arial" panose="020B0604020202020204" pitchFamily="34" charset="0"/>
              </a:rPr>
              <a:t>Operaționalizarea</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Rutei</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Fortificaților</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în</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județul</a:t>
            </a:r>
            <a:r>
              <a:rPr lang="en-GB" sz="2400" b="1" dirty="0">
                <a:solidFill>
                  <a:srgbClr val="1F497D"/>
                </a:solidFill>
                <a:cs typeface="Arial" panose="020B0604020202020204" pitchFamily="34" charset="0"/>
              </a:rPr>
              <a:t> </a:t>
            </a:r>
            <a:r>
              <a:rPr lang="en-GB" sz="2400" b="1" dirty="0" err="1">
                <a:solidFill>
                  <a:srgbClr val="1F497D"/>
                </a:solidFill>
                <a:cs typeface="Arial" panose="020B0604020202020204" pitchFamily="34" charset="0"/>
              </a:rPr>
              <a:t>Brașov</a:t>
            </a:r>
            <a:endParaRPr lang="en-GB" sz="2400" b="1" dirty="0">
              <a:solidFill>
                <a:srgbClr val="1F497D"/>
              </a:solidFill>
              <a:cs typeface="Arial" panose="020B0604020202020204" pitchFamily="34" charset="0"/>
            </a:endParaRPr>
          </a:p>
        </p:txBody>
      </p:sp>
      <p:pic>
        <p:nvPicPr>
          <p:cNvPr id="4" name="Content Placeholder 5" descr="A picture containing text, map&#10;&#10;Description automatically generated">
            <a:extLst>
              <a:ext uri="{FF2B5EF4-FFF2-40B4-BE49-F238E27FC236}">
                <a16:creationId xmlns:a16="http://schemas.microsoft.com/office/drawing/2014/main" id="{24D38B4E-6765-47F5-80A3-02BE243078C8}"/>
              </a:ext>
            </a:extLst>
          </p:cNvPr>
          <p:cNvPicPr>
            <a:picLocks noChangeAspect="1"/>
          </p:cNvPicPr>
          <p:nvPr/>
        </p:nvPicPr>
        <p:blipFill>
          <a:blip r:embed="rId3"/>
          <a:stretch>
            <a:fillRect/>
          </a:stretch>
        </p:blipFill>
        <p:spPr>
          <a:xfrm>
            <a:off x="589892" y="1134980"/>
            <a:ext cx="7964216" cy="5633558"/>
          </a:xfrm>
          <a:prstGeom prst="rect">
            <a:avLst/>
          </a:prstGeom>
          <a:noFill/>
          <a:ln>
            <a:noFill/>
          </a:ln>
        </p:spPr>
      </p:pic>
      <p:sp>
        <p:nvSpPr>
          <p:cNvPr id="2" name="Rectangle 1">
            <a:extLst>
              <a:ext uri="{FF2B5EF4-FFF2-40B4-BE49-F238E27FC236}">
                <a16:creationId xmlns:a16="http://schemas.microsoft.com/office/drawing/2014/main" id="{70CC2DDA-193D-46F8-AE9D-7B6890595591}"/>
              </a:ext>
            </a:extLst>
          </p:cNvPr>
          <p:cNvSpPr/>
          <p:nvPr/>
        </p:nvSpPr>
        <p:spPr>
          <a:xfrm>
            <a:off x="7308304" y="6364661"/>
            <a:ext cx="1122186"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mn-cs"/>
              </a:rPr>
              <a:t>Sursa</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CEM, OSM</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8861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997283" y="1844824"/>
            <a:ext cx="6103179" cy="562074"/>
          </a:xfrm>
        </p:spPr>
        <p:txBody>
          <a:bodyPr/>
          <a:lstStyle/>
          <a:p>
            <a:r>
              <a:rPr lang="it-IT" sz="3600" b="1" dirty="0"/>
              <a:t>Actiuni 2023 - 2025</a:t>
            </a:r>
          </a:p>
        </p:txBody>
      </p:sp>
      <p:sp>
        <p:nvSpPr>
          <p:cNvPr id="2" name="CasellaDiTesto 1"/>
          <p:cNvSpPr txBox="1"/>
          <p:nvPr/>
        </p:nvSpPr>
        <p:spPr>
          <a:xfrm>
            <a:off x="971600" y="3140968"/>
            <a:ext cx="7560840" cy="461665"/>
          </a:xfrm>
          <a:prstGeom prst="rect">
            <a:avLst/>
          </a:prstGeom>
          <a:noFill/>
        </p:spPr>
        <p:txBody>
          <a:bodyPr wrap="square" rtlCol="0">
            <a:spAutoFit/>
          </a:bodyPr>
          <a:lstStyle/>
          <a:p>
            <a:r>
              <a:rPr lang="vi-VN" sz="2400" b="1" dirty="0"/>
              <a:t>Extinderea Rutei Fortificaţiilor în Judeţul Braşov </a:t>
            </a:r>
            <a:endParaRPr lang="en-US" sz="2400" b="1" dirty="0"/>
          </a:p>
        </p:txBody>
      </p:sp>
    </p:spTree>
    <p:extLst>
      <p:ext uri="{BB962C8B-B14F-4D97-AF65-F5344CB8AC3E}">
        <p14:creationId xmlns:p14="http://schemas.microsoft.com/office/powerpoint/2010/main" val="81255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479334" y="360636"/>
            <a:ext cx="8229600" cy="562074"/>
          </a:xfrm>
        </p:spPr>
        <p:txBody>
          <a:bodyPr/>
          <a:lstStyle/>
          <a:p>
            <a:r>
              <a:rPr lang="it-IT" b="1" dirty="0"/>
              <a:t>Program European</a:t>
            </a:r>
          </a:p>
        </p:txBody>
      </p:sp>
      <p:pic>
        <p:nvPicPr>
          <p:cNvPr id="1027" name="Picture 3" descr="C:\Users\User\Desktop\rute europe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1" y="1380385"/>
            <a:ext cx="9229725" cy="5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08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734917" y="1124744"/>
            <a:ext cx="8229600" cy="562074"/>
          </a:xfrm>
        </p:spPr>
        <p:txBody>
          <a:bodyPr/>
          <a:lstStyle/>
          <a:p>
            <a:r>
              <a:rPr lang="it-IT" b="1" dirty="0"/>
              <a:t>Principiile rutelor culturale</a:t>
            </a:r>
          </a:p>
        </p:txBody>
      </p:sp>
      <p:pic>
        <p:nvPicPr>
          <p:cNvPr id="1026" name="Picture 2" descr="C:\Users\User\Desktop\ThreeT\Plan de actiune\Camino_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9188269"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0876" y="1916832"/>
            <a:ext cx="8136904" cy="1569660"/>
          </a:xfrm>
          <a:prstGeom prst="rect">
            <a:avLst/>
          </a:prstGeom>
          <a:noFill/>
        </p:spPr>
        <p:txBody>
          <a:bodyPr wrap="square" rtlCol="0">
            <a:spAutoFit/>
          </a:bodyPr>
          <a:lstStyle/>
          <a:p>
            <a:r>
              <a:rPr lang="en-US" sz="2400" dirty="0"/>
              <a:t>1. </a:t>
            </a:r>
            <a:r>
              <a:rPr lang="en-US" sz="2400" dirty="0" err="1"/>
              <a:t>Consolidarea</a:t>
            </a:r>
            <a:r>
              <a:rPr lang="en-US" sz="2400" dirty="0"/>
              <a:t> </a:t>
            </a:r>
            <a:r>
              <a:rPr lang="en-US" sz="2400" dirty="0" err="1"/>
              <a:t>coeziunii</a:t>
            </a:r>
            <a:r>
              <a:rPr lang="en-US" sz="2400" dirty="0"/>
              <a:t> </a:t>
            </a:r>
            <a:r>
              <a:rPr lang="en-US" sz="2400" dirty="0" err="1"/>
              <a:t>sociale</a:t>
            </a:r>
            <a:endParaRPr lang="en-US" sz="2400" dirty="0"/>
          </a:p>
          <a:p>
            <a:r>
              <a:rPr lang="en-US" sz="2400" dirty="0"/>
              <a:t>2. </a:t>
            </a:r>
            <a:r>
              <a:rPr lang="en-US" sz="2400" dirty="0" err="1"/>
              <a:t>Promovarea</a:t>
            </a:r>
            <a:r>
              <a:rPr lang="en-US" sz="2400" dirty="0"/>
              <a:t> </a:t>
            </a:r>
            <a:r>
              <a:rPr lang="en-US" sz="2400" dirty="0" err="1"/>
              <a:t>și</a:t>
            </a:r>
            <a:r>
              <a:rPr lang="en-US" sz="2400" dirty="0"/>
              <a:t> </a:t>
            </a:r>
            <a:r>
              <a:rPr lang="en-US" sz="2400" dirty="0" err="1"/>
              <a:t>conservarea</a:t>
            </a:r>
            <a:r>
              <a:rPr lang="en-US" sz="2400" dirty="0"/>
              <a:t> </a:t>
            </a:r>
            <a:r>
              <a:rPr lang="en-US" sz="2400" dirty="0" err="1"/>
              <a:t>moștenirii</a:t>
            </a:r>
            <a:r>
              <a:rPr lang="en-US" sz="2400" dirty="0"/>
              <a:t> mobile </a:t>
            </a:r>
            <a:r>
              <a:rPr lang="en-US" sz="2400" dirty="0" err="1"/>
              <a:t>și</a:t>
            </a:r>
            <a:r>
              <a:rPr lang="en-US" sz="2400" dirty="0"/>
              <a:t> </a:t>
            </a:r>
            <a:r>
              <a:rPr lang="en-US" sz="2400" dirty="0" err="1"/>
              <a:t>imobile</a:t>
            </a:r>
            <a:endParaRPr lang="en-US" sz="2400" dirty="0"/>
          </a:p>
          <a:p>
            <a:r>
              <a:rPr lang="en-US" sz="2400" dirty="0"/>
              <a:t>3. </a:t>
            </a:r>
            <a:r>
              <a:rPr lang="en-US" sz="2400" dirty="0" err="1"/>
              <a:t>Protecția</a:t>
            </a:r>
            <a:r>
              <a:rPr lang="en-US" sz="2400" dirty="0"/>
              <a:t> </a:t>
            </a:r>
            <a:r>
              <a:rPr lang="en-US" sz="2400" dirty="0" err="1"/>
              <a:t>peisajelor</a:t>
            </a:r>
            <a:endParaRPr lang="en-US" sz="2400" dirty="0"/>
          </a:p>
          <a:p>
            <a:r>
              <a:rPr lang="en-US" sz="2400" dirty="0"/>
              <a:t>4. </a:t>
            </a:r>
            <a:r>
              <a:rPr lang="en-US" sz="2400" dirty="0" err="1"/>
              <a:t>Rețele</a:t>
            </a:r>
            <a:r>
              <a:rPr lang="en-US" sz="2400" dirty="0"/>
              <a:t> </a:t>
            </a:r>
            <a:r>
              <a:rPr lang="en-US" sz="2400" dirty="0" err="1"/>
              <a:t>transnaționale</a:t>
            </a:r>
            <a:r>
              <a:rPr lang="en-US" sz="2400" dirty="0"/>
              <a:t> de </a:t>
            </a:r>
            <a:r>
              <a:rPr lang="en-US" sz="2400" dirty="0" err="1"/>
              <a:t>cooperare</a:t>
            </a:r>
            <a:endParaRPr lang="en-US" sz="2400" dirty="0"/>
          </a:p>
        </p:txBody>
      </p:sp>
    </p:spTree>
    <p:extLst>
      <p:ext uri="{BB962C8B-B14F-4D97-AF65-F5344CB8AC3E}">
        <p14:creationId xmlns:p14="http://schemas.microsoft.com/office/powerpoint/2010/main" val="426506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734917" y="1124744"/>
            <a:ext cx="8229600" cy="562074"/>
          </a:xfrm>
        </p:spPr>
        <p:txBody>
          <a:bodyPr/>
          <a:lstStyle/>
          <a:p>
            <a:r>
              <a:rPr lang="it-IT" b="1" dirty="0"/>
              <a:t>Beneficiile rutelor culturale</a:t>
            </a:r>
          </a:p>
        </p:txBody>
      </p:sp>
      <p:sp>
        <p:nvSpPr>
          <p:cNvPr id="3" name="TextBox 2"/>
          <p:cNvSpPr txBox="1"/>
          <p:nvPr/>
        </p:nvSpPr>
        <p:spPr>
          <a:xfrm>
            <a:off x="720876" y="1916832"/>
            <a:ext cx="8136904" cy="1569660"/>
          </a:xfrm>
          <a:prstGeom prst="rect">
            <a:avLst/>
          </a:prstGeom>
          <a:noFill/>
        </p:spPr>
        <p:txBody>
          <a:bodyPr wrap="square" rtlCol="0">
            <a:spAutoFit/>
          </a:bodyPr>
          <a:lstStyle/>
          <a:p>
            <a:r>
              <a:rPr lang="vi-VN" sz="2400" dirty="0"/>
              <a:t>1. Conservarea și promovarea patrimoniului</a:t>
            </a:r>
          </a:p>
          <a:p>
            <a:r>
              <a:rPr lang="vi-VN" sz="2400" dirty="0"/>
              <a:t>2. </a:t>
            </a:r>
            <a:r>
              <a:rPr lang="en-US" sz="2400" dirty="0"/>
              <a:t>Diversificarea</a:t>
            </a:r>
            <a:r>
              <a:rPr lang="vi-VN" sz="2400" dirty="0"/>
              <a:t> surselor de venit</a:t>
            </a:r>
          </a:p>
          <a:p>
            <a:r>
              <a:rPr lang="vi-VN" sz="2400" dirty="0"/>
              <a:t>3. Experienț</a:t>
            </a:r>
            <a:r>
              <a:rPr lang="en-US" sz="2400" dirty="0"/>
              <a:t>e</a:t>
            </a:r>
            <a:r>
              <a:rPr lang="vi-VN" sz="2400" dirty="0"/>
              <a:t> de învățare</a:t>
            </a:r>
          </a:p>
          <a:p>
            <a:r>
              <a:rPr lang="vi-VN" sz="2400" dirty="0"/>
              <a:t>4. Dezvoltarea durabilă a turismului</a:t>
            </a:r>
            <a:endParaRPr lang="en-US" sz="2400" dirty="0"/>
          </a:p>
        </p:txBody>
      </p:sp>
      <p:pic>
        <p:nvPicPr>
          <p:cNvPr id="2" name="Picture 2" descr="C:\Users\User\Desktop\ThreeT\Plan de actiune\folosite\_MG_84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5" y="4149080"/>
            <a:ext cx="9206167"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0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1357290" y="4429132"/>
            <a:ext cx="7272337" cy="216000"/>
          </a:xfrm>
          <a:prstGeom prst="rect">
            <a:avLst/>
          </a:prstGeom>
          <a:noFill/>
          <a:ln>
            <a:noFill/>
          </a:ln>
        </p:spPr>
        <p:txBody>
          <a:bodyPr spcFirstLastPara="1" wrap="square" lIns="91425" tIns="0" rIns="91425" bIns="45700" anchor="t" anchorCtr="0">
            <a:noAutofit/>
          </a:bodyPr>
          <a:lstStyle/>
          <a:p>
            <a:pPr marL="0" marR="0" lvl="0" indent="0" algn="r" rtl="0">
              <a:spcBef>
                <a:spcPts val="0"/>
              </a:spcBef>
              <a:spcAft>
                <a:spcPts val="0"/>
              </a:spcAft>
              <a:buClr>
                <a:schemeClr val="dk1"/>
              </a:buClr>
              <a:buFont typeface="Arial"/>
              <a:buNone/>
            </a:pPr>
            <a:endParaRPr lang="en-GB" sz="2000" i="0" u="none" strike="noStrike" cap="none" dirty="0">
              <a:solidFill>
                <a:schemeClr val="bg2"/>
              </a:solidFill>
              <a:latin typeface="Arial"/>
              <a:ea typeface="Arial"/>
              <a:cs typeface="Arial"/>
              <a:sym typeface="Arial"/>
            </a:endParaRPr>
          </a:p>
          <a:p>
            <a:pPr marL="0" lvl="0" indent="0" algn="r">
              <a:spcBef>
                <a:spcPts val="0"/>
              </a:spcBef>
            </a:pPr>
            <a:r>
              <a:rPr lang="en-GB" b="0" dirty="0" err="1">
                <a:solidFill>
                  <a:schemeClr val="tx1"/>
                </a:solidFill>
              </a:rPr>
              <a:t>Consiliul</a:t>
            </a:r>
            <a:r>
              <a:rPr lang="en-GB" b="0" dirty="0">
                <a:solidFill>
                  <a:schemeClr val="tx1"/>
                </a:solidFill>
              </a:rPr>
              <a:t> </a:t>
            </a:r>
            <a:r>
              <a:rPr lang="en-GB" b="0" dirty="0" err="1">
                <a:solidFill>
                  <a:schemeClr val="tx1"/>
                </a:solidFill>
              </a:rPr>
              <a:t>Judetean</a:t>
            </a:r>
            <a:r>
              <a:rPr lang="en-GB" b="0" dirty="0">
                <a:solidFill>
                  <a:schemeClr val="tx1"/>
                </a:solidFill>
              </a:rPr>
              <a:t> Brasov</a:t>
            </a:r>
            <a:endParaRPr lang="ro-RO" b="0" dirty="0">
              <a:solidFill>
                <a:schemeClr val="tx1"/>
              </a:solidFill>
            </a:endParaRPr>
          </a:p>
          <a:p>
            <a:pPr marL="0" lvl="0" indent="0" algn="r">
              <a:spcBef>
                <a:spcPts val="0"/>
              </a:spcBef>
            </a:pPr>
            <a:r>
              <a:rPr lang="en-GB" b="0" dirty="0">
                <a:solidFill>
                  <a:schemeClr val="tx1"/>
                </a:solidFill>
              </a:rPr>
              <a:t>Partner </a:t>
            </a:r>
            <a:r>
              <a:rPr lang="ro-RO" b="0" dirty="0">
                <a:solidFill>
                  <a:schemeClr val="tx1"/>
                </a:solidFill>
              </a:rPr>
              <a:t>7 - (RO)</a:t>
            </a:r>
            <a:endParaRPr lang="en-GB" b="0" dirty="0">
              <a:solidFill>
                <a:schemeClr val="tx1"/>
              </a:solidFill>
            </a:endParaRPr>
          </a:p>
          <a:p>
            <a:pPr marL="0" lvl="0" indent="0" algn="r">
              <a:spcBef>
                <a:spcPts val="0"/>
              </a:spcBef>
            </a:pPr>
            <a:r>
              <a:rPr lang="it-IT" b="0" dirty="0">
                <a:solidFill>
                  <a:schemeClr val="tx1"/>
                </a:solidFill>
              </a:rPr>
              <a:t>(</a:t>
            </a:r>
            <a:r>
              <a:rPr lang="ro-RO" b="0" dirty="0">
                <a:solidFill>
                  <a:schemeClr val="tx1"/>
                </a:solidFill>
              </a:rPr>
              <a:t>threet</a:t>
            </a:r>
            <a:r>
              <a:rPr lang="it-IT" b="0" dirty="0">
                <a:solidFill>
                  <a:schemeClr val="tx1"/>
                </a:solidFill>
              </a:rPr>
              <a:t>@judbrasov.ro)</a:t>
            </a:r>
            <a:endParaRPr b="0" dirty="0">
              <a:solidFill>
                <a:schemeClr val="tx1"/>
              </a:solidFill>
            </a:endParaRPr>
          </a:p>
        </p:txBody>
      </p:sp>
      <p:sp>
        <p:nvSpPr>
          <p:cNvPr id="148" name="Shape 148"/>
          <p:cNvSpPr txBox="1">
            <a:spLocks noGrp="1"/>
          </p:cNvSpPr>
          <p:nvPr>
            <p:ph type="ctrTitle"/>
          </p:nvPr>
        </p:nvSpPr>
        <p:spPr>
          <a:xfrm>
            <a:off x="3318036" y="2708920"/>
            <a:ext cx="5286412" cy="794519"/>
          </a:xfrm>
          <a:prstGeom prst="rect">
            <a:avLst/>
          </a:prstGeom>
          <a:noFill/>
          <a:ln>
            <a:noFill/>
          </a:ln>
        </p:spPr>
        <p:txBody>
          <a:bodyPr spcFirstLastPara="1" wrap="square" lIns="91425" tIns="45700" rIns="91425" bIns="45700" anchor="t" anchorCtr="0">
            <a:noAutofit/>
          </a:bodyPr>
          <a:lstStyle/>
          <a:p>
            <a:pPr lvl="0" algn="r"/>
            <a:r>
              <a:rPr lang="en-GB" sz="3600" b="1" dirty="0" err="1">
                <a:latin typeface="+mn-lt"/>
              </a:rPr>
              <a:t>Ruta</a:t>
            </a:r>
            <a:r>
              <a:rPr lang="en-GB" sz="3600" b="1" dirty="0">
                <a:latin typeface="+mn-lt"/>
              </a:rPr>
              <a:t> </a:t>
            </a:r>
            <a:r>
              <a:rPr lang="en-GB" sz="3600" b="1" dirty="0" err="1">
                <a:latin typeface="+mn-lt"/>
              </a:rPr>
              <a:t>Fortificaţiilor</a:t>
            </a:r>
            <a:br>
              <a:rPr lang="en-GB" sz="4000" dirty="0">
                <a:latin typeface="+mn-lt"/>
              </a:rPr>
            </a:br>
            <a:r>
              <a:rPr lang="en-GB" sz="2800" i="1" dirty="0" err="1">
                <a:solidFill>
                  <a:srgbClr val="FF0000"/>
                </a:solidFill>
                <a:latin typeface="+mn-lt"/>
              </a:rPr>
              <a:t>sustenabilitate</a:t>
            </a:r>
            <a:r>
              <a:rPr lang="en-GB" sz="2800" i="1" dirty="0">
                <a:solidFill>
                  <a:srgbClr val="FF0000"/>
                </a:solidFill>
                <a:latin typeface="+mn-lt"/>
              </a:rPr>
              <a:t> 2021 - 2022</a:t>
            </a:r>
            <a:endParaRPr sz="2800" b="0" i="1" u="none" strike="noStrike" cap="none" dirty="0">
              <a:solidFill>
                <a:srgbClr val="FF0000"/>
              </a:solidFill>
              <a:latin typeface="+mn-lt"/>
              <a:sym typeface="Arial"/>
            </a:endParaRPr>
          </a:p>
        </p:txBody>
      </p:sp>
    </p:spTree>
    <p:extLst>
      <p:ext uri="{BB962C8B-B14F-4D97-AF65-F5344CB8AC3E}">
        <p14:creationId xmlns:p14="http://schemas.microsoft.com/office/powerpoint/2010/main" val="57242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615614" y="1556792"/>
            <a:ext cx="8229600" cy="562074"/>
          </a:xfrm>
        </p:spPr>
        <p:txBody>
          <a:bodyPr/>
          <a:lstStyle/>
          <a:p>
            <a:r>
              <a:rPr lang="it-IT" b="1" dirty="0"/>
              <a:t>Valorile fundamentale ale rutei</a:t>
            </a:r>
          </a:p>
        </p:txBody>
      </p:sp>
      <p:sp>
        <p:nvSpPr>
          <p:cNvPr id="2" name="CasellaDiTesto 1"/>
          <p:cNvSpPr txBox="1"/>
          <p:nvPr/>
        </p:nvSpPr>
        <p:spPr>
          <a:xfrm>
            <a:off x="615614" y="2513048"/>
            <a:ext cx="8352928" cy="3000821"/>
          </a:xfrm>
          <a:prstGeom prst="rect">
            <a:avLst/>
          </a:prstGeom>
          <a:noFill/>
        </p:spPr>
        <p:txBody>
          <a:bodyPr wrap="square" rtlCol="0">
            <a:spAutoFit/>
          </a:bodyPr>
          <a:lstStyle/>
          <a:p>
            <a:r>
              <a:rPr lang="it-IT" sz="2700" b="1" dirty="0"/>
              <a:t>1. Parteneriat transparent şi benevol pentru minim 10 ani</a:t>
            </a:r>
          </a:p>
          <a:p>
            <a:endParaRPr lang="it-IT" sz="2700" b="1" dirty="0"/>
          </a:p>
          <a:p>
            <a:r>
              <a:rPr lang="it-IT" sz="2700" b="1" dirty="0"/>
              <a:t>2. Dezvoltare durabil</a:t>
            </a:r>
            <a:r>
              <a:rPr lang="vi-VN" sz="2700" b="1" dirty="0"/>
              <a:t>ă</a:t>
            </a:r>
            <a:r>
              <a:rPr lang="it-IT" sz="2700" b="1" dirty="0"/>
              <a:t> pentru comunit</a:t>
            </a:r>
            <a:r>
              <a:rPr lang="vi-VN" sz="2700" b="1" dirty="0"/>
              <a:t>ă</a:t>
            </a:r>
            <a:r>
              <a:rPr lang="it-IT" sz="2700" b="1" dirty="0"/>
              <a:t>ţile locale</a:t>
            </a:r>
          </a:p>
          <a:p>
            <a:endParaRPr lang="it-IT" sz="2700" b="1" dirty="0"/>
          </a:p>
          <a:p>
            <a:r>
              <a:rPr lang="it-IT" sz="2700" b="1" dirty="0"/>
              <a:t>3. Extindere pe baz</a:t>
            </a:r>
            <a:r>
              <a:rPr lang="vi-VN" sz="2700" b="1" dirty="0"/>
              <a:t>ă</a:t>
            </a:r>
            <a:r>
              <a:rPr lang="it-IT" sz="2700" b="1" dirty="0"/>
              <a:t> criteriilor de calitate</a:t>
            </a:r>
          </a:p>
          <a:p>
            <a:endParaRPr lang="it-IT" sz="2700" b="1" dirty="0"/>
          </a:p>
        </p:txBody>
      </p:sp>
    </p:spTree>
    <p:extLst>
      <p:ext uri="{BB962C8B-B14F-4D97-AF65-F5344CB8AC3E}">
        <p14:creationId xmlns:p14="http://schemas.microsoft.com/office/powerpoint/2010/main" val="291387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Titolo 3"/>
          <p:cNvSpPr>
            <a:spLocks noGrp="1"/>
          </p:cNvSpPr>
          <p:nvPr>
            <p:ph type="title"/>
          </p:nvPr>
        </p:nvSpPr>
        <p:spPr>
          <a:xfrm>
            <a:off x="677278" y="1124744"/>
            <a:ext cx="8229600" cy="562074"/>
          </a:xfrm>
        </p:spPr>
        <p:txBody>
          <a:bodyPr/>
          <a:lstStyle/>
          <a:p>
            <a:r>
              <a:rPr lang="it-IT" b="1" dirty="0"/>
              <a:t>Macro-categorii ThreeT</a:t>
            </a:r>
          </a:p>
        </p:txBody>
      </p:sp>
      <p:sp>
        <p:nvSpPr>
          <p:cNvPr id="2" name="CasellaDiTesto 1"/>
          <p:cNvSpPr txBox="1"/>
          <p:nvPr/>
        </p:nvSpPr>
        <p:spPr>
          <a:xfrm>
            <a:off x="615614" y="2492896"/>
            <a:ext cx="8352928" cy="3108543"/>
          </a:xfrm>
          <a:prstGeom prst="rect">
            <a:avLst/>
          </a:prstGeom>
          <a:noFill/>
        </p:spPr>
        <p:txBody>
          <a:bodyPr wrap="square" rtlCol="0">
            <a:spAutoFit/>
          </a:bodyPr>
          <a:lstStyle/>
          <a:p>
            <a:pPr marL="514350" indent="-514350">
              <a:buAutoNum type="arabicPeriod"/>
            </a:pPr>
            <a:r>
              <a:rPr lang="it-IT" sz="2800" b="1" dirty="0"/>
              <a:t>Infrastructur</a:t>
            </a:r>
            <a:r>
              <a:rPr lang="vi-VN" sz="2800" b="1" dirty="0"/>
              <a:t>ă</a:t>
            </a:r>
            <a:r>
              <a:rPr lang="it-IT" sz="2800" b="1" dirty="0"/>
              <a:t> şi servicii de-a lungul rutelor</a:t>
            </a:r>
          </a:p>
          <a:p>
            <a:endParaRPr lang="it-IT" sz="2800" b="1" dirty="0"/>
          </a:p>
          <a:p>
            <a:r>
              <a:rPr lang="it-IT" sz="2800" b="1" dirty="0"/>
              <a:t>2. Soft-mobility</a:t>
            </a:r>
          </a:p>
          <a:p>
            <a:endParaRPr lang="it-IT" sz="2800" b="1" dirty="0"/>
          </a:p>
          <a:p>
            <a:r>
              <a:rPr lang="it-IT" sz="2800" b="1" dirty="0"/>
              <a:t>3. Informare şi comunicare</a:t>
            </a:r>
          </a:p>
          <a:p>
            <a:endParaRPr lang="it-IT" sz="2800" b="1" dirty="0"/>
          </a:p>
          <a:p>
            <a:r>
              <a:rPr lang="it-IT" sz="2800" b="1" dirty="0"/>
              <a:t>4. Management şi guvernanţ</a:t>
            </a:r>
            <a:r>
              <a:rPr lang="vi-VN" sz="2800" b="1" dirty="0"/>
              <a:t>ă</a:t>
            </a:r>
            <a:endParaRPr lang="it-IT" sz="2800" dirty="0">
              <a:solidFill>
                <a:srgbClr val="7030A0"/>
              </a:solidFill>
            </a:endParaRPr>
          </a:p>
        </p:txBody>
      </p:sp>
    </p:spTree>
    <p:extLst>
      <p:ext uri="{BB962C8B-B14F-4D97-AF65-F5344CB8AC3E}">
        <p14:creationId xmlns:p14="http://schemas.microsoft.com/office/powerpoint/2010/main" val="334883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5" name="Shape 154"/>
          <p:cNvSpPr txBox="1">
            <a:spLocks/>
          </p:cNvSpPr>
          <p:nvPr/>
        </p:nvSpPr>
        <p:spPr>
          <a:xfrm>
            <a:off x="2195736" y="922710"/>
            <a:ext cx="3960440" cy="562074"/>
          </a:xfrm>
          <a:prstGeom prst="rect">
            <a:avLst/>
          </a:prstGeom>
          <a:noFill/>
          <a:ln>
            <a:noFill/>
          </a:ln>
        </p:spPr>
        <p:txBody>
          <a:bodyPr spcFirstLastPara="1" wrap="square" lIns="91425" tIns="45700" rIns="91425" bIns="45700" anchor="ctr" anchorCtr="0">
            <a:noAutofit/>
          </a:bodyPr>
          <a:lstStyle/>
          <a:p>
            <a:pPr lvl="1">
              <a:buClr>
                <a:schemeClr val="dk2"/>
              </a:buClr>
              <a:buSzPts val="1400"/>
              <a:defRPr/>
            </a:pPr>
            <a:endParaRPr kumimoji="0" lang="en-GB" sz="4000" b="1" i="0" u="none" strike="noStrike" kern="0" normalizeH="0" baseline="0" noProof="0" dirty="0">
              <a:ln w="18000">
                <a:solidFill>
                  <a:srgbClr val="E197AC"/>
                </a:solidFill>
                <a:prstDash val="solid"/>
                <a:miter lim="800000"/>
              </a:ln>
              <a:solidFill>
                <a:schemeClr val="accent5">
                  <a:lumMod val="75000"/>
                </a:schemeClr>
              </a:solidFill>
              <a:effectLst>
                <a:outerShdw blurRad="25500" dist="23000" dir="7020000" algn="tl">
                  <a:srgbClr val="000000">
                    <a:alpha val="50000"/>
                  </a:srgbClr>
                </a:outerShdw>
              </a:effectLst>
              <a:uLnTx/>
              <a:uFillTx/>
              <a:latin typeface="Arial"/>
              <a:ea typeface="Arial"/>
              <a:cs typeface="Arial"/>
              <a:sym typeface="Arial"/>
            </a:endParaRPr>
          </a:p>
        </p:txBody>
      </p:sp>
      <p:sp>
        <p:nvSpPr>
          <p:cNvPr id="4" name="Titolo 3"/>
          <p:cNvSpPr>
            <a:spLocks noGrp="1"/>
          </p:cNvSpPr>
          <p:nvPr>
            <p:ph type="title"/>
          </p:nvPr>
        </p:nvSpPr>
        <p:spPr>
          <a:xfrm>
            <a:off x="574554" y="1484784"/>
            <a:ext cx="8229600" cy="562074"/>
          </a:xfrm>
        </p:spPr>
        <p:txBody>
          <a:bodyPr/>
          <a:lstStyle/>
          <a:p>
            <a:r>
              <a:rPr lang="it-IT" b="1" dirty="0"/>
              <a:t>1. Iniţializarea rutei </a:t>
            </a:r>
          </a:p>
        </p:txBody>
      </p:sp>
      <p:sp>
        <p:nvSpPr>
          <p:cNvPr id="2" name="CasellaDiTesto 1"/>
          <p:cNvSpPr txBox="1"/>
          <p:nvPr/>
        </p:nvSpPr>
        <p:spPr>
          <a:xfrm>
            <a:off x="539552" y="2420888"/>
            <a:ext cx="8352928" cy="2585323"/>
          </a:xfrm>
          <a:prstGeom prst="rect">
            <a:avLst/>
          </a:prstGeom>
          <a:noFill/>
        </p:spPr>
        <p:txBody>
          <a:bodyPr wrap="square" rtlCol="0">
            <a:spAutoFit/>
          </a:bodyPr>
          <a:lstStyle/>
          <a:p>
            <a:r>
              <a:rPr lang="vi-VN" sz="1800" b="1" dirty="0"/>
              <a:t>Perioada: luna 1 – luna </a:t>
            </a:r>
            <a:r>
              <a:rPr lang="en-US" sz="1800" b="1" dirty="0"/>
              <a:t>2</a:t>
            </a:r>
            <a:endParaRPr lang="vi-VN" sz="1800" b="1" dirty="0"/>
          </a:p>
          <a:p>
            <a:endParaRPr lang="vi-VN" sz="1800" dirty="0"/>
          </a:p>
          <a:p>
            <a:r>
              <a:rPr lang="vi-VN" sz="1800" dirty="0"/>
              <a:t>Rezultate: </a:t>
            </a:r>
            <a:r>
              <a:rPr lang="vi-VN" sz="1800" dirty="0">
                <a:solidFill>
                  <a:srgbClr val="0070C0"/>
                </a:solidFill>
              </a:rPr>
              <a:t>4 întâlniri de lucru; înfiinţarea unui cadru de lucru (departament in cadrul APDT sau o asociere noua sau alt tip de parteneriat) cu un consiliu de conducere </a:t>
            </a:r>
            <a:r>
              <a:rPr lang="en-US" sz="1800" dirty="0">
                <a:solidFill>
                  <a:srgbClr val="0070C0"/>
                </a:solidFill>
              </a:rPr>
              <a:t>bine </a:t>
            </a:r>
            <a:r>
              <a:rPr lang="en-US" sz="1800" dirty="0" err="1">
                <a:solidFill>
                  <a:srgbClr val="0070C0"/>
                </a:solidFill>
              </a:rPr>
              <a:t>definit</a:t>
            </a:r>
            <a:r>
              <a:rPr lang="vi-VN" sz="1800" dirty="0">
                <a:solidFill>
                  <a:srgbClr val="0070C0"/>
                </a:solidFill>
              </a:rPr>
              <a:t>; un document privind profilul echipei executive şi a indicatorilor de performanţă pentru un mandat de 2 ani, identificarea membrilor echipei executive (1 director şi 5-6 coordonatori locali), amenajarea unui spaţiu de lucru adecvat</a:t>
            </a:r>
          </a:p>
          <a:p>
            <a:endParaRPr lang="vi-VN" sz="1800" dirty="0"/>
          </a:p>
        </p:txBody>
      </p:sp>
    </p:spTree>
    <p:extLst>
      <p:ext uri="{BB962C8B-B14F-4D97-AF65-F5344CB8AC3E}">
        <p14:creationId xmlns:p14="http://schemas.microsoft.com/office/powerpoint/2010/main" val="2733262646"/>
      </p:ext>
    </p:extLst>
  </p:cSld>
  <p:clrMapOvr>
    <a:masterClrMapping/>
  </p:clrMapOvr>
</p:sld>
</file>

<file path=ppt/theme/theme1.xml><?xml version="1.0" encoding="utf-8"?>
<a:theme xmlns:a="http://schemas.openxmlformats.org/drawingml/2006/main" name="BASIC">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MAGE">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OCK page ">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page">
  <a:themeElements>
    <a:clrScheme name="Interreg Europe">
      <a:dk1>
        <a:sysClr val="windowText" lastClr="000000"/>
      </a:dk1>
      <a:lt1>
        <a:sysClr val="window" lastClr="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981</Words>
  <Application>Microsoft Office PowerPoint</Application>
  <PresentationFormat>On-screen Show (4:3)</PresentationFormat>
  <Paragraphs>96</Paragraphs>
  <Slides>27</Slides>
  <Notes>27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27</vt:i4>
      </vt:variant>
    </vt:vector>
  </HeadingPairs>
  <TitlesOfParts>
    <vt:vector size="38" baseType="lpstr">
      <vt:lpstr>Arial</vt:lpstr>
      <vt:lpstr>Calibri</vt:lpstr>
      <vt:lpstr>Courier New</vt:lpstr>
      <vt:lpstr>Noto Sans Symbols</vt:lpstr>
      <vt:lpstr>Times New Roman</vt:lpstr>
      <vt:lpstr>Wingdings</vt:lpstr>
      <vt:lpstr>BASIC</vt:lpstr>
      <vt:lpstr>CONTENT page</vt:lpstr>
      <vt:lpstr>IMAGE</vt:lpstr>
      <vt:lpstr>BLOCK page </vt:lpstr>
      <vt:lpstr>1_CONTENT page</vt:lpstr>
      <vt:lpstr>Rute Culturale Europene </vt:lpstr>
      <vt:lpstr>Program European</vt:lpstr>
      <vt:lpstr>Program European</vt:lpstr>
      <vt:lpstr>Principiile rutelor culturale</vt:lpstr>
      <vt:lpstr>Beneficiile rutelor culturale</vt:lpstr>
      <vt:lpstr>Ruta Fortificaţiilor sustenabilitate 2021 - 2022</vt:lpstr>
      <vt:lpstr>Valorile fundamentale ale rutei</vt:lpstr>
      <vt:lpstr>Macro-categorii ThreeT</vt:lpstr>
      <vt:lpstr>1. Iniţializarea rutei </vt:lpstr>
      <vt:lpstr>2. Identificarea nevoilor de infrastructură, marcare şi informare</vt:lpstr>
      <vt:lpstr>3. Realizarea bazei de date </vt:lpstr>
      <vt:lpstr>4. Realizarea planului de interpretare al rutei</vt:lpstr>
      <vt:lpstr>5. Realizarea identităţii vizuale a rutei</vt:lpstr>
      <vt:lpstr>6. Realizarea criteriilor de calitate</vt:lpstr>
      <vt:lpstr>7. Realizarea de sesiuni de formare şi informare</vt:lpstr>
      <vt:lpstr>8. Dezvoltarea infrastructurii de marcare şi informare turistică </vt:lpstr>
      <vt:lpstr>9. Dezvoltarea de oferte turistice </vt:lpstr>
      <vt:lpstr>10. Dezvoltare instrumente de promovare şi marketing </vt:lpstr>
      <vt:lpstr>11. Participarea la evenimente de promovare </vt:lpstr>
      <vt:lpstr>A5. Operaționalizarea Rutei Fortificaților în județul Brașov</vt:lpstr>
      <vt:lpstr>A5. Operaționalizarea Rutei Fortificaților în județul Brașov</vt:lpstr>
      <vt:lpstr>A5. Operaționalizarea Rutei Fortificaților în județul Brașov</vt:lpstr>
      <vt:lpstr>A5. Operaționalizarea Rutei Fortificaților în județul Brașov</vt:lpstr>
      <vt:lpstr>A5. Operaționalizarea Rutei Fortificaților în județul Brașov</vt:lpstr>
      <vt:lpstr>A5. Operaționalizarea Rutei Fortificaților în județul Brașov</vt:lpstr>
      <vt:lpstr>A5. Operaționalizarea Rutei Fortificaților în județul Brașov</vt:lpstr>
      <vt:lpstr>Actiuni 2023 - 2025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Alina Szasz</cp:lastModifiedBy>
  <cp:revision>155</cp:revision>
  <dcterms:modified xsi:type="dcterms:W3CDTF">2020-09-21T13:05:08Z</dcterms:modified>
</cp:coreProperties>
</file>